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1"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80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ata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ata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diagrams/_rels/drawing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6.svg"/></Relationships>
</file>

<file path=ppt/diagrams/_rels/drawing3.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svg"/><Relationship Id="rId1" Type="http://schemas.openxmlformats.org/officeDocument/2006/relationships/image" Target="../media/image29.png"/><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B89475-81E9-4DA8-AADA-338C182DC07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94EDA7-5733-4E33-A7EB-2EB792643CAD}">
      <dgm:prSet custT="1"/>
      <dgm:spPr/>
      <dgm:t>
        <a:bodyPr/>
        <a:lstStyle/>
        <a:p>
          <a:r>
            <a:rPr lang="en-US" sz="1600" b="1" dirty="0">
              <a:latin typeface="Corbel" panose="020B0503020204020204" pitchFamily="34" charset="0"/>
            </a:rPr>
            <a:t>Healthcare</a:t>
          </a:r>
          <a:r>
            <a:rPr lang="en-US" sz="1600" dirty="0">
              <a:latin typeface="Corbel" panose="020B0503020204020204" pitchFamily="34" charset="0"/>
            </a:rPr>
            <a:t>: In Identifying and tracking ambulance vehicles with the use of vehicle re-identification can lead to better ambulance dispatch and routing during crises. It makes it possible for quicker reaction times and more efficient resource management.</a:t>
          </a:r>
        </a:p>
      </dgm:t>
    </dgm:pt>
    <dgm:pt modelId="{1747CBCA-3BBB-4829-932C-C9D156DA98B8}" type="parTrans" cxnId="{A05DCAFC-8B95-42B2-BD8D-EDE9557F1FD1}">
      <dgm:prSet/>
      <dgm:spPr/>
      <dgm:t>
        <a:bodyPr/>
        <a:lstStyle/>
        <a:p>
          <a:endParaRPr lang="en-US"/>
        </a:p>
      </dgm:t>
    </dgm:pt>
    <dgm:pt modelId="{9561F0D5-2BC2-4E7D-AD44-C15752E2FA7B}" type="sibTrans" cxnId="{A05DCAFC-8B95-42B2-BD8D-EDE9557F1FD1}">
      <dgm:prSet/>
      <dgm:spPr/>
      <dgm:t>
        <a:bodyPr/>
        <a:lstStyle/>
        <a:p>
          <a:endParaRPr lang="en-US"/>
        </a:p>
      </dgm:t>
    </dgm:pt>
    <dgm:pt modelId="{4B430CD5-15E8-49CD-9F4B-D2EE9702848F}">
      <dgm:prSet custT="1"/>
      <dgm:spPr/>
      <dgm:t>
        <a:bodyPr/>
        <a:lstStyle/>
        <a:p>
          <a:r>
            <a:rPr lang="en-US" sz="1600" b="1" dirty="0">
              <a:latin typeface="Corbel" panose="020B0503020204020204" pitchFamily="34" charset="0"/>
            </a:rPr>
            <a:t>Finance: </a:t>
          </a:r>
          <a:r>
            <a:rPr lang="en-US" sz="1600" dirty="0">
              <a:latin typeface="Corbel" panose="020B0503020204020204" pitchFamily="34" charset="0"/>
            </a:rPr>
            <a:t>Tracking and monitoring the movement of high-value assets, such as automobiles used in banking or logistics operations, can be done through vehicle re-identification. Real-time visibility is provided, allowing for efficient asset management and security.</a:t>
          </a:r>
        </a:p>
      </dgm:t>
    </dgm:pt>
    <dgm:pt modelId="{2DD86397-E9E2-41C0-910F-D277B6D40ECA}" type="parTrans" cxnId="{21AC08FE-59AE-4F67-9324-EA085A0967AE}">
      <dgm:prSet/>
      <dgm:spPr/>
      <dgm:t>
        <a:bodyPr/>
        <a:lstStyle/>
        <a:p>
          <a:endParaRPr lang="en-US"/>
        </a:p>
      </dgm:t>
    </dgm:pt>
    <dgm:pt modelId="{F44123E3-C52C-44F2-81A0-AF02FBB989E3}" type="sibTrans" cxnId="{21AC08FE-59AE-4F67-9324-EA085A0967AE}">
      <dgm:prSet/>
      <dgm:spPr/>
      <dgm:t>
        <a:bodyPr/>
        <a:lstStyle/>
        <a:p>
          <a:endParaRPr lang="en-US"/>
        </a:p>
      </dgm:t>
    </dgm:pt>
    <dgm:pt modelId="{BF8A7A82-2058-4F19-9A90-0A02EAFDC000}">
      <dgm:prSet custT="1"/>
      <dgm:spPr/>
      <dgm:t>
        <a:bodyPr/>
        <a:lstStyle/>
        <a:p>
          <a:r>
            <a:rPr lang="en-US" sz="1600" b="1" dirty="0">
              <a:latin typeface="Corbel" panose="020B0503020204020204" pitchFamily="34" charset="0"/>
            </a:rPr>
            <a:t>Retail and Marketing Analytics: </a:t>
          </a:r>
          <a:r>
            <a:rPr lang="en-US" sz="1600" dirty="0">
              <a:latin typeface="Corbel" panose="020B0503020204020204" pitchFamily="34" charset="0"/>
            </a:rPr>
            <a:t>Re-identification of vehicles can offer insightful data for retail and marketing analytics. Businesses can track consumer activity, gauge foot traffic, examine client demographics, and adjust marketing techniques by detecting cars.</a:t>
          </a:r>
        </a:p>
      </dgm:t>
    </dgm:pt>
    <dgm:pt modelId="{C6C855A6-4F28-4E8B-B87B-3A9465DDA06A}" type="parTrans" cxnId="{83D43B32-0EA8-476B-BE76-E55883F32CA5}">
      <dgm:prSet/>
      <dgm:spPr/>
      <dgm:t>
        <a:bodyPr/>
        <a:lstStyle/>
        <a:p>
          <a:endParaRPr lang="en-US"/>
        </a:p>
      </dgm:t>
    </dgm:pt>
    <dgm:pt modelId="{BA2636B0-19BE-4BA7-96DE-CEADA116B3EA}" type="sibTrans" cxnId="{83D43B32-0EA8-476B-BE76-E55883F32CA5}">
      <dgm:prSet/>
      <dgm:spPr/>
      <dgm:t>
        <a:bodyPr/>
        <a:lstStyle/>
        <a:p>
          <a:endParaRPr lang="en-US"/>
        </a:p>
      </dgm:t>
    </dgm:pt>
    <dgm:pt modelId="{05FC1973-4E70-4080-8FFA-332F3F21FE94}">
      <dgm:prSet custT="1"/>
      <dgm:spPr/>
      <dgm:t>
        <a:bodyPr/>
        <a:lstStyle/>
        <a:p>
          <a:r>
            <a:rPr lang="en-US" sz="1600" b="1" dirty="0">
              <a:latin typeface="Corbel" panose="020B0503020204020204" pitchFamily="34" charset="0"/>
            </a:rPr>
            <a:t>Transportation: </a:t>
          </a:r>
          <a:r>
            <a:rPr lang="en-US" sz="1600" dirty="0">
              <a:latin typeface="Corbel" panose="020B0503020204020204" pitchFamily="34" charset="0"/>
            </a:rPr>
            <a:t>Essential for intelligent parking, traffic monitoring, and other smart transportation systems. These technologies can streamline traffic flow, boost security, and boost overall transportation effectiveness by precisely tracking and recognizing cars.</a:t>
          </a:r>
        </a:p>
      </dgm:t>
    </dgm:pt>
    <dgm:pt modelId="{7B0C8052-984F-4BFF-8F5C-64FA8B25A77F}" type="parTrans" cxnId="{A85C7CED-DE7D-4567-A6EF-FF1BECCD8E7B}">
      <dgm:prSet/>
      <dgm:spPr/>
      <dgm:t>
        <a:bodyPr/>
        <a:lstStyle/>
        <a:p>
          <a:endParaRPr lang="en-US"/>
        </a:p>
      </dgm:t>
    </dgm:pt>
    <dgm:pt modelId="{5792FD4F-C730-4CAE-B86A-149F218B485A}" type="sibTrans" cxnId="{A85C7CED-DE7D-4567-A6EF-FF1BECCD8E7B}">
      <dgm:prSet/>
      <dgm:spPr/>
      <dgm:t>
        <a:bodyPr/>
        <a:lstStyle/>
        <a:p>
          <a:endParaRPr lang="en-US"/>
        </a:p>
      </dgm:t>
    </dgm:pt>
    <dgm:pt modelId="{9BA6BE9A-C89C-46CF-AEE1-12121390DE3B}">
      <dgm:prSet custT="1"/>
      <dgm:spPr/>
      <dgm:t>
        <a:bodyPr/>
        <a:lstStyle/>
        <a:p>
          <a:r>
            <a:rPr lang="en-US" sz="1600" b="1" dirty="0">
              <a:latin typeface="Corbel" panose="020B0503020204020204" pitchFamily="34" charset="0"/>
            </a:rPr>
            <a:t>Automated Tolling and Access Control: </a:t>
          </a:r>
          <a:r>
            <a:rPr lang="en-US" sz="1600" dirty="0">
              <a:latin typeface="Corbel" panose="020B0503020204020204" pitchFamily="34" charset="0"/>
            </a:rPr>
            <a:t>Automated tolling systems use vehicle re-identification so that vehicles can be precisely identified for quick and easy toll collecting. Additionally, it is used in access control systems, enabling approved cars to enter places that are off-limits.</a:t>
          </a:r>
        </a:p>
      </dgm:t>
    </dgm:pt>
    <dgm:pt modelId="{E500061F-967B-4F45-A4C7-66F4E57108E1}" type="parTrans" cxnId="{9C7E4AF0-5DB6-4B0C-B3DD-CBC70DABAF0B}">
      <dgm:prSet/>
      <dgm:spPr/>
      <dgm:t>
        <a:bodyPr/>
        <a:lstStyle/>
        <a:p>
          <a:endParaRPr lang="en-US"/>
        </a:p>
      </dgm:t>
    </dgm:pt>
    <dgm:pt modelId="{24850120-BB39-4A00-8D08-3D14D90E6FE5}" type="sibTrans" cxnId="{9C7E4AF0-5DB6-4B0C-B3DD-CBC70DABAF0B}">
      <dgm:prSet/>
      <dgm:spPr/>
      <dgm:t>
        <a:bodyPr/>
        <a:lstStyle/>
        <a:p>
          <a:endParaRPr lang="en-US"/>
        </a:p>
      </dgm:t>
    </dgm:pt>
    <dgm:pt modelId="{2B8254D7-CBC9-44EA-A303-2552FD73F425}" type="pres">
      <dgm:prSet presAssocID="{AEB89475-81E9-4DA8-AADA-338C182DC073}" presName="root" presStyleCnt="0">
        <dgm:presLayoutVars>
          <dgm:dir/>
          <dgm:resizeHandles val="exact"/>
        </dgm:presLayoutVars>
      </dgm:prSet>
      <dgm:spPr/>
    </dgm:pt>
    <dgm:pt modelId="{B756B73E-934F-4E6F-8F1F-102FB08F1327}" type="pres">
      <dgm:prSet presAssocID="{CC94EDA7-5733-4E33-A7EB-2EB792643CAD}" presName="compNode" presStyleCnt="0"/>
      <dgm:spPr/>
    </dgm:pt>
    <dgm:pt modelId="{C2E51F46-0B3C-4715-934D-D317DF31A8EB}" type="pres">
      <dgm:prSet presAssocID="{CC94EDA7-5733-4E33-A7EB-2EB792643CAD}" presName="bgRect" presStyleLbl="bgShp" presStyleIdx="0" presStyleCnt="5" custScaleY="155034"/>
      <dgm:spPr/>
    </dgm:pt>
    <dgm:pt modelId="{A114A715-46C6-4F71-B3E4-046D8673FE8E}" type="pres">
      <dgm:prSet presAssocID="{CC94EDA7-5733-4E33-A7EB-2EB792643CA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Ambulance"/>
        </a:ext>
      </dgm:extLst>
    </dgm:pt>
    <dgm:pt modelId="{EC0AA0DF-462B-4A65-A710-E429370B4B26}" type="pres">
      <dgm:prSet presAssocID="{CC94EDA7-5733-4E33-A7EB-2EB792643CAD}" presName="spaceRect" presStyleCnt="0"/>
      <dgm:spPr/>
    </dgm:pt>
    <dgm:pt modelId="{AC2FE1B3-3AB9-4B85-B36E-85ACE2C81332}" type="pres">
      <dgm:prSet presAssocID="{CC94EDA7-5733-4E33-A7EB-2EB792643CAD}" presName="parTx" presStyleLbl="revTx" presStyleIdx="0" presStyleCnt="5">
        <dgm:presLayoutVars>
          <dgm:chMax val="0"/>
          <dgm:chPref val="0"/>
        </dgm:presLayoutVars>
      </dgm:prSet>
      <dgm:spPr/>
    </dgm:pt>
    <dgm:pt modelId="{AB758BAF-4174-41CB-92B1-AD2A9B12A563}" type="pres">
      <dgm:prSet presAssocID="{9561F0D5-2BC2-4E7D-AD44-C15752E2FA7B}" presName="sibTrans" presStyleCnt="0"/>
      <dgm:spPr/>
    </dgm:pt>
    <dgm:pt modelId="{64BFC738-C58B-451D-B26E-E636846ACF7F}" type="pres">
      <dgm:prSet presAssocID="{4B430CD5-15E8-49CD-9F4B-D2EE9702848F}" presName="compNode" presStyleCnt="0"/>
      <dgm:spPr/>
    </dgm:pt>
    <dgm:pt modelId="{26E29081-6955-4992-B0C7-1C48218FEAF1}" type="pres">
      <dgm:prSet presAssocID="{4B430CD5-15E8-49CD-9F4B-D2EE9702848F}" presName="bgRect" presStyleLbl="bgShp" presStyleIdx="1" presStyleCnt="5"/>
      <dgm:spPr/>
    </dgm:pt>
    <dgm:pt modelId="{7AAA915C-1C12-413A-8EA9-A810C196076A}" type="pres">
      <dgm:prSet presAssocID="{4B430CD5-15E8-49CD-9F4B-D2EE9702848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ractor"/>
        </a:ext>
      </dgm:extLst>
    </dgm:pt>
    <dgm:pt modelId="{F5BA6F32-0070-4211-AF43-8512257A4BE3}" type="pres">
      <dgm:prSet presAssocID="{4B430CD5-15E8-49CD-9F4B-D2EE9702848F}" presName="spaceRect" presStyleCnt="0"/>
      <dgm:spPr/>
    </dgm:pt>
    <dgm:pt modelId="{789B5EFA-2CFF-41E4-BF45-B5D681471884}" type="pres">
      <dgm:prSet presAssocID="{4B430CD5-15E8-49CD-9F4B-D2EE9702848F}" presName="parTx" presStyleLbl="revTx" presStyleIdx="1" presStyleCnt="5">
        <dgm:presLayoutVars>
          <dgm:chMax val="0"/>
          <dgm:chPref val="0"/>
        </dgm:presLayoutVars>
      </dgm:prSet>
      <dgm:spPr/>
    </dgm:pt>
    <dgm:pt modelId="{7ACC351E-CC15-45E6-865A-0089CD934961}" type="pres">
      <dgm:prSet presAssocID="{F44123E3-C52C-44F2-81A0-AF02FBB989E3}" presName="sibTrans" presStyleCnt="0"/>
      <dgm:spPr/>
    </dgm:pt>
    <dgm:pt modelId="{7B20263F-1600-4B5E-AD27-7C6EB637BF3F}" type="pres">
      <dgm:prSet presAssocID="{BF8A7A82-2058-4F19-9A90-0A02EAFDC000}" presName="compNode" presStyleCnt="0"/>
      <dgm:spPr/>
    </dgm:pt>
    <dgm:pt modelId="{A3C51D4F-DC59-4BAE-9380-4BB9DDA89553}" type="pres">
      <dgm:prSet presAssocID="{BF8A7A82-2058-4F19-9A90-0A02EAFDC000}" presName="bgRect" presStyleLbl="bgShp" presStyleIdx="2" presStyleCnt="5" custScaleY="123343"/>
      <dgm:spPr/>
    </dgm:pt>
    <dgm:pt modelId="{67B2CE82-153E-480C-987B-5E7FC57383F9}" type="pres">
      <dgm:prSet presAssocID="{BF8A7A82-2058-4F19-9A90-0A02EAFDC000}"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BE8963C7-64B7-4522-B0D3-2A43504CFE71}" type="pres">
      <dgm:prSet presAssocID="{BF8A7A82-2058-4F19-9A90-0A02EAFDC000}" presName="spaceRect" presStyleCnt="0"/>
      <dgm:spPr/>
    </dgm:pt>
    <dgm:pt modelId="{75294344-F1B9-46C6-A12A-28CF50D63B8F}" type="pres">
      <dgm:prSet presAssocID="{BF8A7A82-2058-4F19-9A90-0A02EAFDC000}" presName="parTx" presStyleLbl="revTx" presStyleIdx="2" presStyleCnt="5">
        <dgm:presLayoutVars>
          <dgm:chMax val="0"/>
          <dgm:chPref val="0"/>
        </dgm:presLayoutVars>
      </dgm:prSet>
      <dgm:spPr/>
    </dgm:pt>
    <dgm:pt modelId="{AA389B7D-BBE7-43C3-AB7D-60E061E517FF}" type="pres">
      <dgm:prSet presAssocID="{BA2636B0-19BE-4BA7-96DE-CEADA116B3EA}" presName="sibTrans" presStyleCnt="0"/>
      <dgm:spPr/>
    </dgm:pt>
    <dgm:pt modelId="{EEE0CB05-E909-4B52-9B14-98F58931BB09}" type="pres">
      <dgm:prSet presAssocID="{05FC1973-4E70-4080-8FFA-332F3F21FE94}" presName="compNode" presStyleCnt="0"/>
      <dgm:spPr/>
    </dgm:pt>
    <dgm:pt modelId="{7FCD6BDE-D50F-4C75-8B77-E979DF54FE6C}" type="pres">
      <dgm:prSet presAssocID="{05FC1973-4E70-4080-8FFA-332F3F21FE94}" presName="bgRect" presStyleLbl="bgShp" presStyleIdx="3" presStyleCnt="5" custScaleY="129505"/>
      <dgm:spPr/>
    </dgm:pt>
    <dgm:pt modelId="{38317DEB-231E-455E-BD5B-4ABC7B09260C}" type="pres">
      <dgm:prSet presAssocID="{05FC1973-4E70-4080-8FFA-332F3F21FE9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raffic Light"/>
        </a:ext>
      </dgm:extLst>
    </dgm:pt>
    <dgm:pt modelId="{A7F69742-EFC2-46EA-B6DB-0C3CFEB0F3B3}" type="pres">
      <dgm:prSet presAssocID="{05FC1973-4E70-4080-8FFA-332F3F21FE94}" presName="spaceRect" presStyleCnt="0"/>
      <dgm:spPr/>
    </dgm:pt>
    <dgm:pt modelId="{732C15ED-7B02-4305-A0C0-2B4528FA65B8}" type="pres">
      <dgm:prSet presAssocID="{05FC1973-4E70-4080-8FFA-332F3F21FE94}" presName="parTx" presStyleLbl="revTx" presStyleIdx="3" presStyleCnt="5">
        <dgm:presLayoutVars>
          <dgm:chMax val="0"/>
          <dgm:chPref val="0"/>
        </dgm:presLayoutVars>
      </dgm:prSet>
      <dgm:spPr/>
    </dgm:pt>
    <dgm:pt modelId="{E80BB9B9-279D-4749-80BB-E37FA8B209A8}" type="pres">
      <dgm:prSet presAssocID="{5792FD4F-C730-4CAE-B86A-149F218B485A}" presName="sibTrans" presStyleCnt="0"/>
      <dgm:spPr/>
    </dgm:pt>
    <dgm:pt modelId="{0A0A5612-E8FB-4799-9175-B23F5E43F3F0}" type="pres">
      <dgm:prSet presAssocID="{9BA6BE9A-C89C-46CF-AEE1-12121390DE3B}" presName="compNode" presStyleCnt="0"/>
      <dgm:spPr/>
    </dgm:pt>
    <dgm:pt modelId="{FB4589B3-2C61-4CBD-AF36-033826E2EA85}" type="pres">
      <dgm:prSet presAssocID="{9BA6BE9A-C89C-46CF-AEE1-12121390DE3B}" presName="bgRect" presStyleLbl="bgShp" presStyleIdx="4" presStyleCnt="5"/>
      <dgm:spPr/>
    </dgm:pt>
    <dgm:pt modelId="{757888C8-5695-4FB4-A692-6FFE2B5CDA7B}" type="pres">
      <dgm:prSet presAssocID="{9BA6BE9A-C89C-46CF-AEE1-12121390DE3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Robot"/>
        </a:ext>
      </dgm:extLst>
    </dgm:pt>
    <dgm:pt modelId="{4C515E96-5894-4489-88A3-540BF06C003D}" type="pres">
      <dgm:prSet presAssocID="{9BA6BE9A-C89C-46CF-AEE1-12121390DE3B}" presName="spaceRect" presStyleCnt="0"/>
      <dgm:spPr/>
    </dgm:pt>
    <dgm:pt modelId="{4DE44CE6-14A7-4C56-AC51-1C6CBA8DD090}" type="pres">
      <dgm:prSet presAssocID="{9BA6BE9A-C89C-46CF-AEE1-12121390DE3B}" presName="parTx" presStyleLbl="revTx" presStyleIdx="4" presStyleCnt="5">
        <dgm:presLayoutVars>
          <dgm:chMax val="0"/>
          <dgm:chPref val="0"/>
        </dgm:presLayoutVars>
      </dgm:prSet>
      <dgm:spPr/>
    </dgm:pt>
  </dgm:ptLst>
  <dgm:cxnLst>
    <dgm:cxn modelId="{5DC92F05-4B0B-4366-982D-B84EA6BD86E3}" type="presOf" srcId="{CC94EDA7-5733-4E33-A7EB-2EB792643CAD}" destId="{AC2FE1B3-3AB9-4B85-B36E-85ACE2C81332}" srcOrd="0" destOrd="0" presId="urn:microsoft.com/office/officeart/2018/2/layout/IconVerticalSolidList"/>
    <dgm:cxn modelId="{1C68B109-40B1-4A59-B850-6256CA259F2D}" type="presOf" srcId="{AEB89475-81E9-4DA8-AADA-338C182DC073}" destId="{2B8254D7-CBC9-44EA-A303-2552FD73F425}" srcOrd="0" destOrd="0" presId="urn:microsoft.com/office/officeart/2018/2/layout/IconVerticalSolidList"/>
    <dgm:cxn modelId="{83D43B32-0EA8-476B-BE76-E55883F32CA5}" srcId="{AEB89475-81E9-4DA8-AADA-338C182DC073}" destId="{BF8A7A82-2058-4F19-9A90-0A02EAFDC000}" srcOrd="2" destOrd="0" parTransId="{C6C855A6-4F28-4E8B-B87B-3A9465DDA06A}" sibTransId="{BA2636B0-19BE-4BA7-96DE-CEADA116B3EA}"/>
    <dgm:cxn modelId="{08BF623D-0DDE-4EAF-A2EE-A33CFB940B44}" type="presOf" srcId="{05FC1973-4E70-4080-8FFA-332F3F21FE94}" destId="{732C15ED-7B02-4305-A0C0-2B4528FA65B8}" srcOrd="0" destOrd="0" presId="urn:microsoft.com/office/officeart/2018/2/layout/IconVerticalSolidList"/>
    <dgm:cxn modelId="{E6066357-51AF-42FB-AC54-1284450CED24}" type="presOf" srcId="{9BA6BE9A-C89C-46CF-AEE1-12121390DE3B}" destId="{4DE44CE6-14A7-4C56-AC51-1C6CBA8DD090}" srcOrd="0" destOrd="0" presId="urn:microsoft.com/office/officeart/2018/2/layout/IconVerticalSolidList"/>
    <dgm:cxn modelId="{17B4F982-2CF6-4A7A-A2A8-07CB6E79C639}" type="presOf" srcId="{4B430CD5-15E8-49CD-9F4B-D2EE9702848F}" destId="{789B5EFA-2CFF-41E4-BF45-B5D681471884}" srcOrd="0" destOrd="0" presId="urn:microsoft.com/office/officeart/2018/2/layout/IconVerticalSolidList"/>
    <dgm:cxn modelId="{A85C7CED-DE7D-4567-A6EF-FF1BECCD8E7B}" srcId="{AEB89475-81E9-4DA8-AADA-338C182DC073}" destId="{05FC1973-4E70-4080-8FFA-332F3F21FE94}" srcOrd="3" destOrd="0" parTransId="{7B0C8052-984F-4BFF-8F5C-64FA8B25A77F}" sibTransId="{5792FD4F-C730-4CAE-B86A-149F218B485A}"/>
    <dgm:cxn modelId="{9C7E4AF0-5DB6-4B0C-B3DD-CBC70DABAF0B}" srcId="{AEB89475-81E9-4DA8-AADA-338C182DC073}" destId="{9BA6BE9A-C89C-46CF-AEE1-12121390DE3B}" srcOrd="4" destOrd="0" parTransId="{E500061F-967B-4F45-A4C7-66F4E57108E1}" sibTransId="{24850120-BB39-4A00-8D08-3D14D90E6FE5}"/>
    <dgm:cxn modelId="{3E85E1F5-9D88-4CD7-9F2E-55880221160F}" type="presOf" srcId="{BF8A7A82-2058-4F19-9A90-0A02EAFDC000}" destId="{75294344-F1B9-46C6-A12A-28CF50D63B8F}" srcOrd="0" destOrd="0" presId="urn:microsoft.com/office/officeart/2018/2/layout/IconVerticalSolidList"/>
    <dgm:cxn modelId="{A05DCAFC-8B95-42B2-BD8D-EDE9557F1FD1}" srcId="{AEB89475-81E9-4DA8-AADA-338C182DC073}" destId="{CC94EDA7-5733-4E33-A7EB-2EB792643CAD}" srcOrd="0" destOrd="0" parTransId="{1747CBCA-3BBB-4829-932C-C9D156DA98B8}" sibTransId="{9561F0D5-2BC2-4E7D-AD44-C15752E2FA7B}"/>
    <dgm:cxn modelId="{21AC08FE-59AE-4F67-9324-EA085A0967AE}" srcId="{AEB89475-81E9-4DA8-AADA-338C182DC073}" destId="{4B430CD5-15E8-49CD-9F4B-D2EE9702848F}" srcOrd="1" destOrd="0" parTransId="{2DD86397-E9E2-41C0-910F-D277B6D40ECA}" sibTransId="{F44123E3-C52C-44F2-81A0-AF02FBB989E3}"/>
    <dgm:cxn modelId="{0E6E3EC9-0054-4ACD-830A-EFD2A180AB28}" type="presParOf" srcId="{2B8254D7-CBC9-44EA-A303-2552FD73F425}" destId="{B756B73E-934F-4E6F-8F1F-102FB08F1327}" srcOrd="0" destOrd="0" presId="urn:microsoft.com/office/officeart/2018/2/layout/IconVerticalSolidList"/>
    <dgm:cxn modelId="{F8C91623-8F73-42C1-8C55-030F3AD0EF41}" type="presParOf" srcId="{B756B73E-934F-4E6F-8F1F-102FB08F1327}" destId="{C2E51F46-0B3C-4715-934D-D317DF31A8EB}" srcOrd="0" destOrd="0" presId="urn:microsoft.com/office/officeart/2018/2/layout/IconVerticalSolidList"/>
    <dgm:cxn modelId="{DEA819B5-BD52-46B5-9A4B-71E42165443D}" type="presParOf" srcId="{B756B73E-934F-4E6F-8F1F-102FB08F1327}" destId="{A114A715-46C6-4F71-B3E4-046D8673FE8E}" srcOrd="1" destOrd="0" presId="urn:microsoft.com/office/officeart/2018/2/layout/IconVerticalSolidList"/>
    <dgm:cxn modelId="{44111AEE-617D-4EB9-A030-49DFA1FD4BA4}" type="presParOf" srcId="{B756B73E-934F-4E6F-8F1F-102FB08F1327}" destId="{EC0AA0DF-462B-4A65-A710-E429370B4B26}" srcOrd="2" destOrd="0" presId="urn:microsoft.com/office/officeart/2018/2/layout/IconVerticalSolidList"/>
    <dgm:cxn modelId="{06F62BBE-7485-4CF1-B787-8A21272BBC62}" type="presParOf" srcId="{B756B73E-934F-4E6F-8F1F-102FB08F1327}" destId="{AC2FE1B3-3AB9-4B85-B36E-85ACE2C81332}" srcOrd="3" destOrd="0" presId="urn:microsoft.com/office/officeart/2018/2/layout/IconVerticalSolidList"/>
    <dgm:cxn modelId="{51BB69BE-4D30-4555-B412-8C84E8C6E02D}" type="presParOf" srcId="{2B8254D7-CBC9-44EA-A303-2552FD73F425}" destId="{AB758BAF-4174-41CB-92B1-AD2A9B12A563}" srcOrd="1" destOrd="0" presId="urn:microsoft.com/office/officeart/2018/2/layout/IconVerticalSolidList"/>
    <dgm:cxn modelId="{23074693-A3C7-4551-ACE1-E5CF439483BA}" type="presParOf" srcId="{2B8254D7-CBC9-44EA-A303-2552FD73F425}" destId="{64BFC738-C58B-451D-B26E-E636846ACF7F}" srcOrd="2" destOrd="0" presId="urn:microsoft.com/office/officeart/2018/2/layout/IconVerticalSolidList"/>
    <dgm:cxn modelId="{7F9731E7-D706-4A11-BBAB-8FD8C5F26268}" type="presParOf" srcId="{64BFC738-C58B-451D-B26E-E636846ACF7F}" destId="{26E29081-6955-4992-B0C7-1C48218FEAF1}" srcOrd="0" destOrd="0" presId="urn:microsoft.com/office/officeart/2018/2/layout/IconVerticalSolidList"/>
    <dgm:cxn modelId="{3EFCCD88-EBAC-4D11-A786-3C5594AD8601}" type="presParOf" srcId="{64BFC738-C58B-451D-B26E-E636846ACF7F}" destId="{7AAA915C-1C12-413A-8EA9-A810C196076A}" srcOrd="1" destOrd="0" presId="urn:microsoft.com/office/officeart/2018/2/layout/IconVerticalSolidList"/>
    <dgm:cxn modelId="{D069E530-380C-43CE-8080-E50BECDE0EDF}" type="presParOf" srcId="{64BFC738-C58B-451D-B26E-E636846ACF7F}" destId="{F5BA6F32-0070-4211-AF43-8512257A4BE3}" srcOrd="2" destOrd="0" presId="urn:microsoft.com/office/officeart/2018/2/layout/IconVerticalSolidList"/>
    <dgm:cxn modelId="{43EF3894-FFFE-4913-84A2-29A1B6EC3410}" type="presParOf" srcId="{64BFC738-C58B-451D-B26E-E636846ACF7F}" destId="{789B5EFA-2CFF-41E4-BF45-B5D681471884}" srcOrd="3" destOrd="0" presId="urn:microsoft.com/office/officeart/2018/2/layout/IconVerticalSolidList"/>
    <dgm:cxn modelId="{AC284BBF-326C-413F-96FA-669F1907CB30}" type="presParOf" srcId="{2B8254D7-CBC9-44EA-A303-2552FD73F425}" destId="{7ACC351E-CC15-45E6-865A-0089CD934961}" srcOrd="3" destOrd="0" presId="urn:microsoft.com/office/officeart/2018/2/layout/IconVerticalSolidList"/>
    <dgm:cxn modelId="{7BB47377-FADD-4215-9D60-67F85E8CC6EE}" type="presParOf" srcId="{2B8254D7-CBC9-44EA-A303-2552FD73F425}" destId="{7B20263F-1600-4B5E-AD27-7C6EB637BF3F}" srcOrd="4" destOrd="0" presId="urn:microsoft.com/office/officeart/2018/2/layout/IconVerticalSolidList"/>
    <dgm:cxn modelId="{FA75EC38-8E47-42B0-9B4B-2462508EE19A}" type="presParOf" srcId="{7B20263F-1600-4B5E-AD27-7C6EB637BF3F}" destId="{A3C51D4F-DC59-4BAE-9380-4BB9DDA89553}" srcOrd="0" destOrd="0" presId="urn:microsoft.com/office/officeart/2018/2/layout/IconVerticalSolidList"/>
    <dgm:cxn modelId="{27721605-6661-486B-973E-41218352AA32}" type="presParOf" srcId="{7B20263F-1600-4B5E-AD27-7C6EB637BF3F}" destId="{67B2CE82-153E-480C-987B-5E7FC57383F9}" srcOrd="1" destOrd="0" presId="urn:microsoft.com/office/officeart/2018/2/layout/IconVerticalSolidList"/>
    <dgm:cxn modelId="{5C4E9F00-0C19-42B6-8670-94077850B097}" type="presParOf" srcId="{7B20263F-1600-4B5E-AD27-7C6EB637BF3F}" destId="{BE8963C7-64B7-4522-B0D3-2A43504CFE71}" srcOrd="2" destOrd="0" presId="urn:microsoft.com/office/officeart/2018/2/layout/IconVerticalSolidList"/>
    <dgm:cxn modelId="{B06F6A93-DE92-4199-BA6A-8BDFAFCECEEA}" type="presParOf" srcId="{7B20263F-1600-4B5E-AD27-7C6EB637BF3F}" destId="{75294344-F1B9-46C6-A12A-28CF50D63B8F}" srcOrd="3" destOrd="0" presId="urn:microsoft.com/office/officeart/2018/2/layout/IconVerticalSolidList"/>
    <dgm:cxn modelId="{E571E538-B8BF-4AAF-A28C-0A61D5E9DD5C}" type="presParOf" srcId="{2B8254D7-CBC9-44EA-A303-2552FD73F425}" destId="{AA389B7D-BBE7-43C3-AB7D-60E061E517FF}" srcOrd="5" destOrd="0" presId="urn:microsoft.com/office/officeart/2018/2/layout/IconVerticalSolidList"/>
    <dgm:cxn modelId="{A0B3DA0C-C2DC-4FEE-989A-B204003D1D50}" type="presParOf" srcId="{2B8254D7-CBC9-44EA-A303-2552FD73F425}" destId="{EEE0CB05-E909-4B52-9B14-98F58931BB09}" srcOrd="6" destOrd="0" presId="urn:microsoft.com/office/officeart/2018/2/layout/IconVerticalSolidList"/>
    <dgm:cxn modelId="{9D0A78BB-BCF6-46FE-9C46-D6941E1FFD1B}" type="presParOf" srcId="{EEE0CB05-E909-4B52-9B14-98F58931BB09}" destId="{7FCD6BDE-D50F-4C75-8B77-E979DF54FE6C}" srcOrd="0" destOrd="0" presId="urn:microsoft.com/office/officeart/2018/2/layout/IconVerticalSolidList"/>
    <dgm:cxn modelId="{7818AB4A-ADDF-497D-8480-1EBFD751C1DD}" type="presParOf" srcId="{EEE0CB05-E909-4B52-9B14-98F58931BB09}" destId="{38317DEB-231E-455E-BD5B-4ABC7B09260C}" srcOrd="1" destOrd="0" presId="urn:microsoft.com/office/officeart/2018/2/layout/IconVerticalSolidList"/>
    <dgm:cxn modelId="{C86492DB-B628-46A6-9155-719A37C6074C}" type="presParOf" srcId="{EEE0CB05-E909-4B52-9B14-98F58931BB09}" destId="{A7F69742-EFC2-46EA-B6DB-0C3CFEB0F3B3}" srcOrd="2" destOrd="0" presId="urn:microsoft.com/office/officeart/2018/2/layout/IconVerticalSolidList"/>
    <dgm:cxn modelId="{200F1D1A-B3CF-441C-9D82-AB082FDADF4C}" type="presParOf" srcId="{EEE0CB05-E909-4B52-9B14-98F58931BB09}" destId="{732C15ED-7B02-4305-A0C0-2B4528FA65B8}" srcOrd="3" destOrd="0" presId="urn:microsoft.com/office/officeart/2018/2/layout/IconVerticalSolidList"/>
    <dgm:cxn modelId="{9B908094-E030-479D-ABAC-CB8F2AC7BFB8}" type="presParOf" srcId="{2B8254D7-CBC9-44EA-A303-2552FD73F425}" destId="{E80BB9B9-279D-4749-80BB-E37FA8B209A8}" srcOrd="7" destOrd="0" presId="urn:microsoft.com/office/officeart/2018/2/layout/IconVerticalSolidList"/>
    <dgm:cxn modelId="{33392889-9542-4F69-83B6-FBAB7F322907}" type="presParOf" srcId="{2B8254D7-CBC9-44EA-A303-2552FD73F425}" destId="{0A0A5612-E8FB-4799-9175-B23F5E43F3F0}" srcOrd="8" destOrd="0" presId="urn:microsoft.com/office/officeart/2018/2/layout/IconVerticalSolidList"/>
    <dgm:cxn modelId="{50D5E57A-0490-4CBA-94BD-0A678891BE3B}" type="presParOf" srcId="{0A0A5612-E8FB-4799-9175-B23F5E43F3F0}" destId="{FB4589B3-2C61-4CBD-AF36-033826E2EA85}" srcOrd="0" destOrd="0" presId="urn:microsoft.com/office/officeart/2018/2/layout/IconVerticalSolidList"/>
    <dgm:cxn modelId="{BE514EAF-AF7F-43D0-9A40-A70564D28CE5}" type="presParOf" srcId="{0A0A5612-E8FB-4799-9175-B23F5E43F3F0}" destId="{757888C8-5695-4FB4-A692-6FFE2B5CDA7B}" srcOrd="1" destOrd="0" presId="urn:microsoft.com/office/officeart/2018/2/layout/IconVerticalSolidList"/>
    <dgm:cxn modelId="{DD401680-2F0B-470F-8F94-F5BC8DED26FA}" type="presParOf" srcId="{0A0A5612-E8FB-4799-9175-B23F5E43F3F0}" destId="{4C515E96-5894-4489-88A3-540BF06C003D}" srcOrd="2" destOrd="0" presId="urn:microsoft.com/office/officeart/2018/2/layout/IconVerticalSolidList"/>
    <dgm:cxn modelId="{B6CAF09B-050F-41E0-81EF-6295285C2D0D}" type="presParOf" srcId="{0A0A5612-E8FB-4799-9175-B23F5E43F3F0}" destId="{4DE44CE6-14A7-4C56-AC51-1C6CBA8DD090}"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EC9C4A-F7E1-4350-B60D-FDFE6281D04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D254980-0107-4425-A58A-6DA6F0B92EBA}">
      <dgm:prSet custT="1"/>
      <dgm:spPr/>
      <dgm:t>
        <a:bodyPr/>
        <a:lstStyle/>
        <a:p>
          <a:r>
            <a:rPr lang="en-US" sz="1600" b="1" dirty="0">
              <a:latin typeface="Corbel" panose="020B0503020204020204" pitchFamily="34" charset="0"/>
            </a:rPr>
            <a:t>Privacy-Preserving Techniques: </a:t>
          </a:r>
          <a:r>
            <a:rPr lang="en-US" sz="1600" dirty="0">
              <a:latin typeface="Corbel" panose="020B0503020204020204" pitchFamily="34" charset="0"/>
            </a:rPr>
            <a:t>The privacy of people and their automobiles can be safeguarded via the development of privacy-preserving techniques, such as secure and encrypted feature extraction or differential privacy measures.</a:t>
          </a:r>
        </a:p>
      </dgm:t>
    </dgm:pt>
    <dgm:pt modelId="{CD1C761B-60FF-4EBC-A400-45891D4BDCBD}" type="parTrans" cxnId="{8640EC3A-40E5-48A1-A878-4FF054C69A80}">
      <dgm:prSet/>
      <dgm:spPr/>
      <dgm:t>
        <a:bodyPr/>
        <a:lstStyle/>
        <a:p>
          <a:endParaRPr lang="en-US"/>
        </a:p>
      </dgm:t>
    </dgm:pt>
    <dgm:pt modelId="{4F010D9F-E586-4FC9-B29C-B3701AD2596D}" type="sibTrans" cxnId="{8640EC3A-40E5-48A1-A878-4FF054C69A80}">
      <dgm:prSet/>
      <dgm:spPr/>
      <dgm:t>
        <a:bodyPr/>
        <a:lstStyle/>
        <a:p>
          <a:endParaRPr lang="en-US"/>
        </a:p>
      </dgm:t>
    </dgm:pt>
    <dgm:pt modelId="{F544258F-F4D0-46BB-87E7-2C87D4029CD8}">
      <dgm:prSet custT="1"/>
      <dgm:spPr/>
      <dgm:t>
        <a:bodyPr/>
        <a:lstStyle/>
        <a:p>
          <a:r>
            <a:rPr lang="en-US" sz="1600" b="1" dirty="0">
              <a:latin typeface="Corbel" panose="020B0503020204020204" pitchFamily="34" charset="0"/>
            </a:rPr>
            <a:t>Advanced Deep Learning Models: </a:t>
          </a:r>
          <a:r>
            <a:rPr lang="en-US" sz="1600" dirty="0">
              <a:latin typeface="Corbel" panose="020B0503020204020204" pitchFamily="34" charset="0"/>
            </a:rPr>
            <a:t>To enhance feature representation and matching accuracy, this includes investigating novel designs like attention mechanisms, graph convolutional networks, or generative adversarial networks.</a:t>
          </a:r>
        </a:p>
      </dgm:t>
    </dgm:pt>
    <dgm:pt modelId="{EC719B88-D474-4BDA-A291-E0E8A31FB0E1}" type="parTrans" cxnId="{BC64C540-A2A8-417C-AEF7-6D6EFBF1677D}">
      <dgm:prSet/>
      <dgm:spPr/>
      <dgm:t>
        <a:bodyPr/>
        <a:lstStyle/>
        <a:p>
          <a:endParaRPr lang="en-US"/>
        </a:p>
      </dgm:t>
    </dgm:pt>
    <dgm:pt modelId="{69F57994-3E62-4A45-BFA2-A5DA2A518B18}" type="sibTrans" cxnId="{BC64C540-A2A8-417C-AEF7-6D6EFBF1677D}">
      <dgm:prSet/>
      <dgm:spPr/>
      <dgm:t>
        <a:bodyPr/>
        <a:lstStyle/>
        <a:p>
          <a:endParaRPr lang="en-US"/>
        </a:p>
      </dgm:t>
    </dgm:pt>
    <dgm:pt modelId="{09FCCBEF-0017-4D6B-A4B3-AA19D053AE7B}">
      <dgm:prSet custT="1"/>
      <dgm:spPr/>
      <dgm:t>
        <a:bodyPr/>
        <a:lstStyle/>
        <a:p>
          <a:r>
            <a:rPr lang="en-US" sz="1400" b="1" dirty="0">
              <a:latin typeface="Corbel" panose="020B0503020204020204" pitchFamily="34" charset="0"/>
            </a:rPr>
            <a:t>Robustness to Environmental Factors: </a:t>
          </a:r>
          <a:r>
            <a:rPr lang="en-US" sz="1400" dirty="0">
              <a:latin typeface="Corbel" panose="020B0503020204020204" pitchFamily="34" charset="0"/>
            </a:rPr>
            <a:t>A significant area for improvement is increasing the robustness of vehicle re-identification models to diverse environmental circumstances, including changes in weather, illumination, and viewpoint shifts. These difficulties can be overcome with the aid of methods like adversarial training, data augmentation, and domain adaptability.</a:t>
          </a:r>
        </a:p>
      </dgm:t>
    </dgm:pt>
    <dgm:pt modelId="{93126E16-23DD-4391-8FB7-8E3ADA7511B2}" type="parTrans" cxnId="{E12372EA-33DC-418E-A9EF-E3701776C5AD}">
      <dgm:prSet/>
      <dgm:spPr/>
      <dgm:t>
        <a:bodyPr/>
        <a:lstStyle/>
        <a:p>
          <a:endParaRPr lang="en-US"/>
        </a:p>
      </dgm:t>
    </dgm:pt>
    <dgm:pt modelId="{B72E3345-5C32-4C3D-9752-DCEFE66DE7B7}" type="sibTrans" cxnId="{E12372EA-33DC-418E-A9EF-E3701776C5AD}">
      <dgm:prSet/>
      <dgm:spPr/>
      <dgm:t>
        <a:bodyPr/>
        <a:lstStyle/>
        <a:p>
          <a:endParaRPr lang="en-US"/>
        </a:p>
      </dgm:t>
    </dgm:pt>
    <dgm:pt modelId="{40BDF48D-6F2B-45FA-AAF7-9FBC8BCBD2E4}" type="pres">
      <dgm:prSet presAssocID="{CAEC9C4A-F7E1-4350-B60D-FDFE6281D04A}" presName="root" presStyleCnt="0">
        <dgm:presLayoutVars>
          <dgm:dir/>
          <dgm:resizeHandles val="exact"/>
        </dgm:presLayoutVars>
      </dgm:prSet>
      <dgm:spPr/>
    </dgm:pt>
    <dgm:pt modelId="{203C7EBB-79EC-43C5-90D8-38D56A04379B}" type="pres">
      <dgm:prSet presAssocID="{1D254980-0107-4425-A58A-6DA6F0B92EBA}" presName="compNode" presStyleCnt="0"/>
      <dgm:spPr/>
    </dgm:pt>
    <dgm:pt modelId="{DF1EC08E-DA6E-40C8-89C8-5B80BF1A7C1C}" type="pres">
      <dgm:prSet presAssocID="{1D254980-0107-4425-A58A-6DA6F0B92EBA}" presName="bgRect" presStyleLbl="bgShp" presStyleIdx="0" presStyleCnt="3"/>
      <dgm:spPr/>
    </dgm:pt>
    <dgm:pt modelId="{4E40E703-D743-48C5-A9C0-94F2C01A3EA8}" type="pres">
      <dgm:prSet presAssocID="{1D254980-0107-4425-A58A-6DA6F0B92EB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Gavel"/>
        </a:ext>
      </dgm:extLst>
    </dgm:pt>
    <dgm:pt modelId="{01A37FBD-6B7D-48D0-9C80-F06CF21A177F}" type="pres">
      <dgm:prSet presAssocID="{1D254980-0107-4425-A58A-6DA6F0B92EBA}" presName="spaceRect" presStyleCnt="0"/>
      <dgm:spPr/>
    </dgm:pt>
    <dgm:pt modelId="{82631976-D214-4288-9EA6-A44236BB1796}" type="pres">
      <dgm:prSet presAssocID="{1D254980-0107-4425-A58A-6DA6F0B92EBA}" presName="parTx" presStyleLbl="revTx" presStyleIdx="0" presStyleCnt="3">
        <dgm:presLayoutVars>
          <dgm:chMax val="0"/>
          <dgm:chPref val="0"/>
        </dgm:presLayoutVars>
      </dgm:prSet>
      <dgm:spPr/>
    </dgm:pt>
    <dgm:pt modelId="{777A12F3-7267-47CF-A102-1712CDC36862}" type="pres">
      <dgm:prSet presAssocID="{4F010D9F-E586-4FC9-B29C-B3701AD2596D}" presName="sibTrans" presStyleCnt="0"/>
      <dgm:spPr/>
    </dgm:pt>
    <dgm:pt modelId="{E3A58EC8-29DF-4867-9E6B-0CF452F1EA5D}" type="pres">
      <dgm:prSet presAssocID="{F544258F-F4D0-46BB-87E7-2C87D4029CD8}" presName="compNode" presStyleCnt="0"/>
      <dgm:spPr/>
    </dgm:pt>
    <dgm:pt modelId="{8B2DC805-CC22-4DB0-9217-0840DC3FDF70}" type="pres">
      <dgm:prSet presAssocID="{F544258F-F4D0-46BB-87E7-2C87D4029CD8}" presName="bgRect" presStyleLbl="bgShp" presStyleIdx="1" presStyleCnt="3" custLinFactNeighborX="-139" custLinFactNeighborY="1286"/>
      <dgm:spPr/>
    </dgm:pt>
    <dgm:pt modelId="{425BC2C4-5497-41A7-A484-BFEC66AE41C9}" type="pres">
      <dgm:prSet presAssocID="{F544258F-F4D0-46BB-87E7-2C87D4029CD8}" presName="iconRect" presStyleLbl="node1" presStyleIdx="1" presStyleCnt="3" custLinFactNeighborX="-781" custLinFactNeighborY="-1169"/>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47220477-49D4-4F65-8D52-26198148D193}" type="pres">
      <dgm:prSet presAssocID="{F544258F-F4D0-46BB-87E7-2C87D4029CD8}" presName="spaceRect" presStyleCnt="0"/>
      <dgm:spPr/>
    </dgm:pt>
    <dgm:pt modelId="{0696125B-C072-439B-8A5D-FF558ADEF5D1}" type="pres">
      <dgm:prSet presAssocID="{F544258F-F4D0-46BB-87E7-2C87D4029CD8}" presName="parTx" presStyleLbl="revTx" presStyleIdx="1" presStyleCnt="3">
        <dgm:presLayoutVars>
          <dgm:chMax val="0"/>
          <dgm:chPref val="0"/>
        </dgm:presLayoutVars>
      </dgm:prSet>
      <dgm:spPr/>
    </dgm:pt>
    <dgm:pt modelId="{B04F6217-6F88-421F-B097-B0898B515DFA}" type="pres">
      <dgm:prSet presAssocID="{69F57994-3E62-4A45-BFA2-A5DA2A518B18}" presName="sibTrans" presStyleCnt="0"/>
      <dgm:spPr/>
    </dgm:pt>
    <dgm:pt modelId="{26799390-5436-42AA-A06C-6F3CC61D4B6F}" type="pres">
      <dgm:prSet presAssocID="{09FCCBEF-0017-4D6B-A4B3-AA19D053AE7B}" presName="compNode" presStyleCnt="0"/>
      <dgm:spPr/>
    </dgm:pt>
    <dgm:pt modelId="{1E7FCA63-83D9-4242-936D-B7CF830FE4A1}" type="pres">
      <dgm:prSet presAssocID="{09FCCBEF-0017-4D6B-A4B3-AA19D053AE7B}" presName="bgRect" presStyleLbl="bgShp" presStyleIdx="2" presStyleCnt="3" custLinFactNeighborX="278" custLinFactNeighborY="43"/>
      <dgm:spPr/>
    </dgm:pt>
    <dgm:pt modelId="{929A1B3C-EA36-421E-B356-B0F2E88E1B6B}" type="pres">
      <dgm:prSet presAssocID="{09FCCBEF-0017-4D6B-A4B3-AA19D053AE7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 Car"/>
        </a:ext>
      </dgm:extLst>
    </dgm:pt>
    <dgm:pt modelId="{E8C6F6EF-F597-4AEA-BCA1-ED37E763A416}" type="pres">
      <dgm:prSet presAssocID="{09FCCBEF-0017-4D6B-A4B3-AA19D053AE7B}" presName="spaceRect" presStyleCnt="0"/>
      <dgm:spPr/>
    </dgm:pt>
    <dgm:pt modelId="{5714A735-378E-4B1F-ABD4-3303ACFE843F}" type="pres">
      <dgm:prSet presAssocID="{09FCCBEF-0017-4D6B-A4B3-AA19D053AE7B}" presName="parTx" presStyleLbl="revTx" presStyleIdx="2" presStyleCnt="3">
        <dgm:presLayoutVars>
          <dgm:chMax val="0"/>
          <dgm:chPref val="0"/>
        </dgm:presLayoutVars>
      </dgm:prSet>
      <dgm:spPr/>
    </dgm:pt>
  </dgm:ptLst>
  <dgm:cxnLst>
    <dgm:cxn modelId="{8640EC3A-40E5-48A1-A878-4FF054C69A80}" srcId="{CAEC9C4A-F7E1-4350-B60D-FDFE6281D04A}" destId="{1D254980-0107-4425-A58A-6DA6F0B92EBA}" srcOrd="0" destOrd="0" parTransId="{CD1C761B-60FF-4EBC-A400-45891D4BDCBD}" sibTransId="{4F010D9F-E586-4FC9-B29C-B3701AD2596D}"/>
    <dgm:cxn modelId="{BC64C540-A2A8-417C-AEF7-6D6EFBF1677D}" srcId="{CAEC9C4A-F7E1-4350-B60D-FDFE6281D04A}" destId="{F544258F-F4D0-46BB-87E7-2C87D4029CD8}" srcOrd="1" destOrd="0" parTransId="{EC719B88-D474-4BDA-A291-E0E8A31FB0E1}" sibTransId="{69F57994-3E62-4A45-BFA2-A5DA2A518B18}"/>
    <dgm:cxn modelId="{96A6D85E-B615-4994-88D7-E0561944C8F1}" type="presOf" srcId="{CAEC9C4A-F7E1-4350-B60D-FDFE6281D04A}" destId="{40BDF48D-6F2B-45FA-AAF7-9FBC8BCBD2E4}" srcOrd="0" destOrd="0" presId="urn:microsoft.com/office/officeart/2018/2/layout/IconVerticalSolidList"/>
    <dgm:cxn modelId="{84CD7673-0CAB-4435-8DCB-844F130DA133}" type="presOf" srcId="{F544258F-F4D0-46BB-87E7-2C87D4029CD8}" destId="{0696125B-C072-439B-8A5D-FF558ADEF5D1}" srcOrd="0" destOrd="0" presId="urn:microsoft.com/office/officeart/2018/2/layout/IconVerticalSolidList"/>
    <dgm:cxn modelId="{65BA947B-E1DE-4384-871B-87EEBD052FFE}" type="presOf" srcId="{09FCCBEF-0017-4D6B-A4B3-AA19D053AE7B}" destId="{5714A735-378E-4B1F-ABD4-3303ACFE843F}" srcOrd="0" destOrd="0" presId="urn:microsoft.com/office/officeart/2018/2/layout/IconVerticalSolidList"/>
    <dgm:cxn modelId="{7AD5E7E6-D7E1-45C0-B4D4-2ACF5F5B0EE3}" type="presOf" srcId="{1D254980-0107-4425-A58A-6DA6F0B92EBA}" destId="{82631976-D214-4288-9EA6-A44236BB1796}" srcOrd="0" destOrd="0" presId="urn:microsoft.com/office/officeart/2018/2/layout/IconVerticalSolidList"/>
    <dgm:cxn modelId="{E12372EA-33DC-418E-A9EF-E3701776C5AD}" srcId="{CAEC9C4A-F7E1-4350-B60D-FDFE6281D04A}" destId="{09FCCBEF-0017-4D6B-A4B3-AA19D053AE7B}" srcOrd="2" destOrd="0" parTransId="{93126E16-23DD-4391-8FB7-8E3ADA7511B2}" sibTransId="{B72E3345-5C32-4C3D-9752-DCEFE66DE7B7}"/>
    <dgm:cxn modelId="{5CD38A33-B32D-4DD3-9F75-71CC1D443AA1}" type="presParOf" srcId="{40BDF48D-6F2B-45FA-AAF7-9FBC8BCBD2E4}" destId="{203C7EBB-79EC-43C5-90D8-38D56A04379B}" srcOrd="0" destOrd="0" presId="urn:microsoft.com/office/officeart/2018/2/layout/IconVerticalSolidList"/>
    <dgm:cxn modelId="{8F0C44A2-0891-4FE3-89E1-8DA6DD6FB69B}" type="presParOf" srcId="{203C7EBB-79EC-43C5-90D8-38D56A04379B}" destId="{DF1EC08E-DA6E-40C8-89C8-5B80BF1A7C1C}" srcOrd="0" destOrd="0" presId="urn:microsoft.com/office/officeart/2018/2/layout/IconVerticalSolidList"/>
    <dgm:cxn modelId="{E8A68285-9357-4699-B582-4CD2D3A756F6}" type="presParOf" srcId="{203C7EBB-79EC-43C5-90D8-38D56A04379B}" destId="{4E40E703-D743-48C5-A9C0-94F2C01A3EA8}" srcOrd="1" destOrd="0" presId="urn:microsoft.com/office/officeart/2018/2/layout/IconVerticalSolidList"/>
    <dgm:cxn modelId="{91741E7D-73E0-4D45-AF7A-5F25A05A12F5}" type="presParOf" srcId="{203C7EBB-79EC-43C5-90D8-38D56A04379B}" destId="{01A37FBD-6B7D-48D0-9C80-F06CF21A177F}" srcOrd="2" destOrd="0" presId="urn:microsoft.com/office/officeart/2018/2/layout/IconVerticalSolidList"/>
    <dgm:cxn modelId="{3F2F50F1-A54B-4410-925C-966762548D20}" type="presParOf" srcId="{203C7EBB-79EC-43C5-90D8-38D56A04379B}" destId="{82631976-D214-4288-9EA6-A44236BB1796}" srcOrd="3" destOrd="0" presId="urn:microsoft.com/office/officeart/2018/2/layout/IconVerticalSolidList"/>
    <dgm:cxn modelId="{87725AB1-FFBD-4190-B059-8DC28D4396E2}" type="presParOf" srcId="{40BDF48D-6F2B-45FA-AAF7-9FBC8BCBD2E4}" destId="{777A12F3-7267-47CF-A102-1712CDC36862}" srcOrd="1" destOrd="0" presId="urn:microsoft.com/office/officeart/2018/2/layout/IconVerticalSolidList"/>
    <dgm:cxn modelId="{3D5A1C7A-E3D3-4BA1-A912-0BDCF7D433CB}" type="presParOf" srcId="{40BDF48D-6F2B-45FA-AAF7-9FBC8BCBD2E4}" destId="{E3A58EC8-29DF-4867-9E6B-0CF452F1EA5D}" srcOrd="2" destOrd="0" presId="urn:microsoft.com/office/officeart/2018/2/layout/IconVerticalSolidList"/>
    <dgm:cxn modelId="{8D5C1687-F5C3-4C3F-900D-33BF552F1EC3}" type="presParOf" srcId="{E3A58EC8-29DF-4867-9E6B-0CF452F1EA5D}" destId="{8B2DC805-CC22-4DB0-9217-0840DC3FDF70}" srcOrd="0" destOrd="0" presId="urn:microsoft.com/office/officeart/2018/2/layout/IconVerticalSolidList"/>
    <dgm:cxn modelId="{6481C2BB-6DA1-4FD6-8EBF-868D78D2FBDE}" type="presParOf" srcId="{E3A58EC8-29DF-4867-9E6B-0CF452F1EA5D}" destId="{425BC2C4-5497-41A7-A484-BFEC66AE41C9}" srcOrd="1" destOrd="0" presId="urn:microsoft.com/office/officeart/2018/2/layout/IconVerticalSolidList"/>
    <dgm:cxn modelId="{ACBD5A1A-23A8-493C-9D14-2616FFE16DB0}" type="presParOf" srcId="{E3A58EC8-29DF-4867-9E6B-0CF452F1EA5D}" destId="{47220477-49D4-4F65-8D52-26198148D193}" srcOrd="2" destOrd="0" presId="urn:microsoft.com/office/officeart/2018/2/layout/IconVerticalSolidList"/>
    <dgm:cxn modelId="{84A1A759-0BC8-4360-9C48-398B56357130}" type="presParOf" srcId="{E3A58EC8-29DF-4867-9E6B-0CF452F1EA5D}" destId="{0696125B-C072-439B-8A5D-FF558ADEF5D1}" srcOrd="3" destOrd="0" presId="urn:microsoft.com/office/officeart/2018/2/layout/IconVerticalSolidList"/>
    <dgm:cxn modelId="{71DD7A8F-C28C-4975-9424-5BC48B169D75}" type="presParOf" srcId="{40BDF48D-6F2B-45FA-AAF7-9FBC8BCBD2E4}" destId="{B04F6217-6F88-421F-B097-B0898B515DFA}" srcOrd="3" destOrd="0" presId="urn:microsoft.com/office/officeart/2018/2/layout/IconVerticalSolidList"/>
    <dgm:cxn modelId="{49913C8C-A3BE-4D46-B518-E5596DE88C84}" type="presParOf" srcId="{40BDF48D-6F2B-45FA-AAF7-9FBC8BCBD2E4}" destId="{26799390-5436-42AA-A06C-6F3CC61D4B6F}" srcOrd="4" destOrd="0" presId="urn:microsoft.com/office/officeart/2018/2/layout/IconVerticalSolidList"/>
    <dgm:cxn modelId="{22ECA298-E6B1-48CD-8590-412853E56EBD}" type="presParOf" srcId="{26799390-5436-42AA-A06C-6F3CC61D4B6F}" destId="{1E7FCA63-83D9-4242-936D-B7CF830FE4A1}" srcOrd="0" destOrd="0" presId="urn:microsoft.com/office/officeart/2018/2/layout/IconVerticalSolidList"/>
    <dgm:cxn modelId="{41D20F37-415D-4164-A12E-CD80DE71D404}" type="presParOf" srcId="{26799390-5436-42AA-A06C-6F3CC61D4B6F}" destId="{929A1B3C-EA36-421E-B356-B0F2E88E1B6B}" srcOrd="1" destOrd="0" presId="urn:microsoft.com/office/officeart/2018/2/layout/IconVerticalSolidList"/>
    <dgm:cxn modelId="{2A6BE3DA-3487-4B0B-B02E-8FF623C7F992}" type="presParOf" srcId="{26799390-5436-42AA-A06C-6F3CC61D4B6F}" destId="{E8C6F6EF-F597-4AEA-BCA1-ED37E763A416}" srcOrd="2" destOrd="0" presId="urn:microsoft.com/office/officeart/2018/2/layout/IconVerticalSolidList"/>
    <dgm:cxn modelId="{B5956F6B-7DEF-4529-803E-DB1F8964F0BA}" type="presParOf" srcId="{26799390-5436-42AA-A06C-6F3CC61D4B6F}" destId="{5714A735-378E-4B1F-ABD4-3303ACFE843F}"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3FBC556-E38E-48D8-AD67-E907C49FB75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9A4E42C-A075-426C-9A4D-E06F4910B098}">
      <dgm:prSet custT="1"/>
      <dgm:spPr/>
      <dgm:t>
        <a:bodyPr/>
        <a:lstStyle/>
        <a:p>
          <a:pPr>
            <a:lnSpc>
              <a:spcPct val="100000"/>
            </a:lnSpc>
          </a:pPr>
          <a:r>
            <a:rPr lang="en-US" sz="1600" b="1" dirty="0">
              <a:latin typeface="Corbel" panose="020B0503020204020204" pitchFamily="34" charset="0"/>
            </a:rPr>
            <a:t>Variability in Environmental Conditions</a:t>
          </a:r>
          <a:r>
            <a:rPr lang="en-US" sz="1600" dirty="0">
              <a:latin typeface="Corbel" panose="020B0503020204020204" pitchFamily="34" charset="0"/>
            </a:rPr>
            <a:t>: Vehicle re-identification systems may encounter difficulties while adjusting to changes in ambient factors including lighting, weather, and occlusions</a:t>
          </a:r>
        </a:p>
      </dgm:t>
    </dgm:pt>
    <dgm:pt modelId="{D5770058-463E-4FB2-BCB1-0990230BA29B}" type="parTrans" cxnId="{FACB37E6-D299-4AEF-98EC-79D63FC1459A}">
      <dgm:prSet/>
      <dgm:spPr/>
      <dgm:t>
        <a:bodyPr/>
        <a:lstStyle/>
        <a:p>
          <a:endParaRPr lang="en-US"/>
        </a:p>
      </dgm:t>
    </dgm:pt>
    <dgm:pt modelId="{B0CF821C-3273-4955-946F-EADF115016A7}" type="sibTrans" cxnId="{FACB37E6-D299-4AEF-98EC-79D63FC1459A}">
      <dgm:prSet/>
      <dgm:spPr/>
      <dgm:t>
        <a:bodyPr/>
        <a:lstStyle/>
        <a:p>
          <a:endParaRPr lang="en-US"/>
        </a:p>
      </dgm:t>
    </dgm:pt>
    <dgm:pt modelId="{5DB95845-C026-45BD-AF4C-42F1342B3071}">
      <dgm:prSet custT="1"/>
      <dgm:spPr/>
      <dgm:t>
        <a:bodyPr/>
        <a:lstStyle/>
        <a:p>
          <a:pPr>
            <a:lnSpc>
              <a:spcPct val="100000"/>
            </a:lnSpc>
          </a:pPr>
          <a:r>
            <a:rPr lang="en-US" sz="1600" b="1" dirty="0">
              <a:latin typeface="Corbel" panose="020B0503020204020204" pitchFamily="34" charset="0"/>
            </a:rPr>
            <a:t>Limited Viewpoints and Camera Coverage: </a:t>
          </a:r>
          <a:r>
            <a:rPr lang="en-US" sz="1600" dirty="0">
              <a:latin typeface="Corbel" panose="020B0503020204020204" pitchFamily="34" charset="0"/>
            </a:rPr>
            <a:t>Systems for re-identifying vehicles rely largely on camera coverage and having access to several viewpoints so that vehicles can be photographed from various angles. The efficiency of these systems may be constrained by limited camera coverage or restricted perspectives, particularly in densely populated areas or by extensive monitoring networks.</a:t>
          </a:r>
        </a:p>
      </dgm:t>
    </dgm:pt>
    <dgm:pt modelId="{B8054D58-F69A-4730-8E49-D3059F2407E5}" type="parTrans" cxnId="{54570E7C-0C33-4209-89CC-64D5F7915EA3}">
      <dgm:prSet/>
      <dgm:spPr/>
      <dgm:t>
        <a:bodyPr/>
        <a:lstStyle/>
        <a:p>
          <a:endParaRPr lang="en-US"/>
        </a:p>
      </dgm:t>
    </dgm:pt>
    <dgm:pt modelId="{EA482581-B4B4-45EC-9F53-55FFC550F870}" type="sibTrans" cxnId="{54570E7C-0C33-4209-89CC-64D5F7915EA3}">
      <dgm:prSet/>
      <dgm:spPr/>
      <dgm:t>
        <a:bodyPr/>
        <a:lstStyle/>
        <a:p>
          <a:endParaRPr lang="en-US"/>
        </a:p>
      </dgm:t>
    </dgm:pt>
    <dgm:pt modelId="{7226CA78-A11B-43FE-9812-DA654119D879}">
      <dgm:prSet custT="1"/>
      <dgm:spPr/>
      <dgm:t>
        <a:bodyPr/>
        <a:lstStyle/>
        <a:p>
          <a:pPr>
            <a:lnSpc>
              <a:spcPct val="100000"/>
            </a:lnSpc>
          </a:pPr>
          <a:r>
            <a:rPr lang="en-US" sz="1600" b="1" dirty="0">
              <a:latin typeface="Corbel" panose="020B0503020204020204" pitchFamily="34" charset="0"/>
            </a:rPr>
            <a:t>Privacy Concerns: </a:t>
          </a:r>
          <a:r>
            <a:rPr lang="en-US" sz="1600" dirty="0">
              <a:latin typeface="Corbel" panose="020B0503020204020204" pitchFamily="34" charset="0"/>
            </a:rPr>
            <a:t>Vehicle re-identification systems acquire and process personal data, which raises questions about privacy. It's vital to strike a balance between the necessity for precise identification and privacy protection</a:t>
          </a:r>
        </a:p>
      </dgm:t>
    </dgm:pt>
    <dgm:pt modelId="{4C2C6864-0A11-47BF-A73B-3B817B0F9774}" type="parTrans" cxnId="{D84EEE70-4FD1-40AA-AB98-CBFE19A65C3B}">
      <dgm:prSet/>
      <dgm:spPr/>
      <dgm:t>
        <a:bodyPr/>
        <a:lstStyle/>
        <a:p>
          <a:endParaRPr lang="en-US"/>
        </a:p>
      </dgm:t>
    </dgm:pt>
    <dgm:pt modelId="{FBF1A7B4-9CFB-47AF-AF3C-6BD76B18B893}" type="sibTrans" cxnId="{D84EEE70-4FD1-40AA-AB98-CBFE19A65C3B}">
      <dgm:prSet/>
      <dgm:spPr/>
      <dgm:t>
        <a:bodyPr/>
        <a:lstStyle/>
        <a:p>
          <a:endParaRPr lang="en-US"/>
        </a:p>
      </dgm:t>
    </dgm:pt>
    <dgm:pt modelId="{370AF739-0EA2-4882-984F-1947760BAE79}">
      <dgm:prSet custT="1"/>
      <dgm:spPr/>
      <dgm:t>
        <a:bodyPr/>
        <a:lstStyle/>
        <a:p>
          <a:pPr>
            <a:lnSpc>
              <a:spcPct val="100000"/>
            </a:lnSpc>
          </a:pPr>
          <a:r>
            <a:rPr lang="en-US" sz="1600" b="1" dirty="0">
              <a:latin typeface="Corbel" panose="020B0503020204020204" pitchFamily="34" charset="0"/>
            </a:rPr>
            <a:t>Computational Resources and Real-Time Constraints: </a:t>
          </a:r>
          <a:r>
            <a:rPr lang="en-US" sz="1600" dirty="0">
              <a:latin typeface="Corbel" panose="020B0503020204020204" pitchFamily="34" charset="0"/>
            </a:rPr>
            <a:t>For training and inference, deep learning models for vehicle re-identification frequently need a lot of computing power. The computational complexity of these models makes real-time implementation difficult. </a:t>
          </a:r>
        </a:p>
      </dgm:t>
    </dgm:pt>
    <dgm:pt modelId="{D35D0C1E-7F06-463E-8388-EAF641376E39}" type="parTrans" cxnId="{BE4FFD2C-F4F7-4B3B-8379-CDAFC8A84AD7}">
      <dgm:prSet/>
      <dgm:spPr/>
      <dgm:t>
        <a:bodyPr/>
        <a:lstStyle/>
        <a:p>
          <a:endParaRPr lang="en-US"/>
        </a:p>
      </dgm:t>
    </dgm:pt>
    <dgm:pt modelId="{3D3B1722-D79D-4142-8D51-93246775F65B}" type="sibTrans" cxnId="{BE4FFD2C-F4F7-4B3B-8379-CDAFC8A84AD7}">
      <dgm:prSet/>
      <dgm:spPr/>
      <dgm:t>
        <a:bodyPr/>
        <a:lstStyle/>
        <a:p>
          <a:endParaRPr lang="en-US"/>
        </a:p>
      </dgm:t>
    </dgm:pt>
    <dgm:pt modelId="{800699D8-4E91-48B9-8A79-3CEAB5457588}" type="pres">
      <dgm:prSet presAssocID="{43FBC556-E38E-48D8-AD67-E907C49FB755}" presName="root" presStyleCnt="0">
        <dgm:presLayoutVars>
          <dgm:dir/>
          <dgm:resizeHandles val="exact"/>
        </dgm:presLayoutVars>
      </dgm:prSet>
      <dgm:spPr/>
    </dgm:pt>
    <dgm:pt modelId="{E2DF0327-54D5-488B-ABCB-E8C5539840AD}" type="pres">
      <dgm:prSet presAssocID="{29A4E42C-A075-426C-9A4D-E06F4910B098}" presName="compNode" presStyleCnt="0"/>
      <dgm:spPr/>
    </dgm:pt>
    <dgm:pt modelId="{EA7D8807-A83E-4EAC-B354-E8465261455E}" type="pres">
      <dgm:prSet presAssocID="{29A4E42C-A075-426C-9A4D-E06F4910B098}" presName="bgRect" presStyleLbl="bgShp" presStyleIdx="0" presStyleCnt="4"/>
      <dgm:spPr/>
    </dgm:pt>
    <dgm:pt modelId="{E96DD141-2CA6-499D-B8FF-C648410BF880}" type="pres">
      <dgm:prSet presAssocID="{29A4E42C-A075-426C-9A4D-E06F4910B09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ar"/>
        </a:ext>
      </dgm:extLst>
    </dgm:pt>
    <dgm:pt modelId="{4E73E262-2E03-487B-AAF8-7B2976A2A038}" type="pres">
      <dgm:prSet presAssocID="{29A4E42C-A075-426C-9A4D-E06F4910B098}" presName="spaceRect" presStyleCnt="0"/>
      <dgm:spPr/>
    </dgm:pt>
    <dgm:pt modelId="{7D193457-3A4F-4D79-983F-9EEF0529E930}" type="pres">
      <dgm:prSet presAssocID="{29A4E42C-A075-426C-9A4D-E06F4910B098}" presName="parTx" presStyleLbl="revTx" presStyleIdx="0" presStyleCnt="4">
        <dgm:presLayoutVars>
          <dgm:chMax val="0"/>
          <dgm:chPref val="0"/>
        </dgm:presLayoutVars>
      </dgm:prSet>
      <dgm:spPr/>
    </dgm:pt>
    <dgm:pt modelId="{B61466EF-DED2-4CE4-B6EC-6DB2E1DB502C}" type="pres">
      <dgm:prSet presAssocID="{B0CF821C-3273-4955-946F-EADF115016A7}" presName="sibTrans" presStyleCnt="0"/>
      <dgm:spPr/>
    </dgm:pt>
    <dgm:pt modelId="{DC73C879-52B2-4F8A-BB76-73523B99D5BB}" type="pres">
      <dgm:prSet presAssocID="{5DB95845-C026-45BD-AF4C-42F1342B3071}" presName="compNode" presStyleCnt="0"/>
      <dgm:spPr/>
    </dgm:pt>
    <dgm:pt modelId="{0F465FC2-40FC-4C4A-A0FB-0473C3AD34D2}" type="pres">
      <dgm:prSet presAssocID="{5DB95845-C026-45BD-AF4C-42F1342B3071}" presName="bgRect" presStyleLbl="bgShp" presStyleIdx="1" presStyleCnt="4"/>
      <dgm:spPr/>
    </dgm:pt>
    <dgm:pt modelId="{458B56A8-EDF3-48BC-8B86-2D822E77F3C7}" type="pres">
      <dgm:prSet presAssocID="{5DB95845-C026-45BD-AF4C-42F1342B307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curity Camera"/>
        </a:ext>
      </dgm:extLst>
    </dgm:pt>
    <dgm:pt modelId="{C198D772-5F8B-4B12-AEA1-5BD63F971AF7}" type="pres">
      <dgm:prSet presAssocID="{5DB95845-C026-45BD-AF4C-42F1342B3071}" presName="spaceRect" presStyleCnt="0"/>
      <dgm:spPr/>
    </dgm:pt>
    <dgm:pt modelId="{E3E87076-7124-4F50-A480-7FC30E601610}" type="pres">
      <dgm:prSet presAssocID="{5DB95845-C026-45BD-AF4C-42F1342B3071}" presName="parTx" presStyleLbl="revTx" presStyleIdx="1" presStyleCnt="4">
        <dgm:presLayoutVars>
          <dgm:chMax val="0"/>
          <dgm:chPref val="0"/>
        </dgm:presLayoutVars>
      </dgm:prSet>
      <dgm:spPr/>
    </dgm:pt>
    <dgm:pt modelId="{BD8B24F7-FE1B-4815-9B8E-1A80755D4588}" type="pres">
      <dgm:prSet presAssocID="{EA482581-B4B4-45EC-9F53-55FFC550F870}" presName="sibTrans" presStyleCnt="0"/>
      <dgm:spPr/>
    </dgm:pt>
    <dgm:pt modelId="{F46BF2F4-E267-482E-A00B-87EFC974ABE3}" type="pres">
      <dgm:prSet presAssocID="{7226CA78-A11B-43FE-9812-DA654119D879}" presName="compNode" presStyleCnt="0"/>
      <dgm:spPr/>
    </dgm:pt>
    <dgm:pt modelId="{E90B42D9-105F-4754-A865-F9D735AEEE8B}" type="pres">
      <dgm:prSet presAssocID="{7226CA78-A11B-43FE-9812-DA654119D879}" presName="bgRect" presStyleLbl="bgShp" presStyleIdx="2" presStyleCnt="4"/>
      <dgm:spPr/>
    </dgm:pt>
    <dgm:pt modelId="{AABFD368-A2DD-496C-9EE5-87CC421FD260}" type="pres">
      <dgm:prSet presAssocID="{7226CA78-A11B-43FE-9812-DA654119D879}"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ecurity Camera Sign"/>
        </a:ext>
      </dgm:extLst>
    </dgm:pt>
    <dgm:pt modelId="{1172EE60-B661-4E77-974D-561FA961A9FA}" type="pres">
      <dgm:prSet presAssocID="{7226CA78-A11B-43FE-9812-DA654119D879}" presName="spaceRect" presStyleCnt="0"/>
      <dgm:spPr/>
    </dgm:pt>
    <dgm:pt modelId="{7D82CBAD-CADC-43B5-9E56-A52E4381796A}" type="pres">
      <dgm:prSet presAssocID="{7226CA78-A11B-43FE-9812-DA654119D879}" presName="parTx" presStyleLbl="revTx" presStyleIdx="2" presStyleCnt="4">
        <dgm:presLayoutVars>
          <dgm:chMax val="0"/>
          <dgm:chPref val="0"/>
        </dgm:presLayoutVars>
      </dgm:prSet>
      <dgm:spPr/>
    </dgm:pt>
    <dgm:pt modelId="{2319B7F6-65AC-4894-A3E8-AA2E6CFA61A4}" type="pres">
      <dgm:prSet presAssocID="{FBF1A7B4-9CFB-47AF-AF3C-6BD76B18B893}" presName="sibTrans" presStyleCnt="0"/>
      <dgm:spPr/>
    </dgm:pt>
    <dgm:pt modelId="{3F92A93B-4548-4D7E-AF38-1BE48948B3EB}" type="pres">
      <dgm:prSet presAssocID="{370AF739-0EA2-4882-984F-1947760BAE79}" presName="compNode" presStyleCnt="0"/>
      <dgm:spPr/>
    </dgm:pt>
    <dgm:pt modelId="{4AAB9C23-96BF-4A2C-B1EA-3AE675AA2C26}" type="pres">
      <dgm:prSet presAssocID="{370AF739-0EA2-4882-984F-1947760BAE79}" presName="bgRect" presStyleLbl="bgShp" presStyleIdx="3" presStyleCnt="4" custLinFactNeighborX="3030" custLinFactNeighborY="-4436"/>
      <dgm:spPr/>
    </dgm:pt>
    <dgm:pt modelId="{131A8977-9290-431D-9DAD-7DC6746AD3D6}" type="pres">
      <dgm:prSet presAssocID="{370AF739-0EA2-4882-984F-1947760BAE7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son with Idea"/>
        </a:ext>
      </dgm:extLst>
    </dgm:pt>
    <dgm:pt modelId="{A8575506-D084-40C1-916E-C583B50353B9}" type="pres">
      <dgm:prSet presAssocID="{370AF739-0EA2-4882-984F-1947760BAE79}" presName="spaceRect" presStyleCnt="0"/>
      <dgm:spPr/>
    </dgm:pt>
    <dgm:pt modelId="{A7A7226A-C418-4BDE-B434-78F142D2E9A7}" type="pres">
      <dgm:prSet presAssocID="{370AF739-0EA2-4882-984F-1947760BAE79}" presName="parTx" presStyleLbl="revTx" presStyleIdx="3" presStyleCnt="4">
        <dgm:presLayoutVars>
          <dgm:chMax val="0"/>
          <dgm:chPref val="0"/>
        </dgm:presLayoutVars>
      </dgm:prSet>
      <dgm:spPr/>
    </dgm:pt>
  </dgm:ptLst>
  <dgm:cxnLst>
    <dgm:cxn modelId="{425B0D11-345F-420B-806C-E844A78E4000}" type="presOf" srcId="{29A4E42C-A075-426C-9A4D-E06F4910B098}" destId="{7D193457-3A4F-4D79-983F-9EEF0529E930}" srcOrd="0" destOrd="0" presId="urn:microsoft.com/office/officeart/2018/2/layout/IconVerticalSolidList"/>
    <dgm:cxn modelId="{BE4FFD2C-F4F7-4B3B-8379-CDAFC8A84AD7}" srcId="{43FBC556-E38E-48D8-AD67-E907C49FB755}" destId="{370AF739-0EA2-4882-984F-1947760BAE79}" srcOrd="3" destOrd="0" parTransId="{D35D0C1E-7F06-463E-8388-EAF641376E39}" sibTransId="{3D3B1722-D79D-4142-8D51-93246775F65B}"/>
    <dgm:cxn modelId="{07D40550-19FC-4E26-BE27-4C32FEC69482}" type="presOf" srcId="{5DB95845-C026-45BD-AF4C-42F1342B3071}" destId="{E3E87076-7124-4F50-A480-7FC30E601610}" srcOrd="0" destOrd="0" presId="urn:microsoft.com/office/officeart/2018/2/layout/IconVerticalSolidList"/>
    <dgm:cxn modelId="{D84EEE70-4FD1-40AA-AB98-CBFE19A65C3B}" srcId="{43FBC556-E38E-48D8-AD67-E907C49FB755}" destId="{7226CA78-A11B-43FE-9812-DA654119D879}" srcOrd="2" destOrd="0" parTransId="{4C2C6864-0A11-47BF-A73B-3B817B0F9774}" sibTransId="{FBF1A7B4-9CFB-47AF-AF3C-6BD76B18B893}"/>
    <dgm:cxn modelId="{54570E7C-0C33-4209-89CC-64D5F7915EA3}" srcId="{43FBC556-E38E-48D8-AD67-E907C49FB755}" destId="{5DB95845-C026-45BD-AF4C-42F1342B3071}" srcOrd="1" destOrd="0" parTransId="{B8054D58-F69A-4730-8E49-D3059F2407E5}" sibTransId="{EA482581-B4B4-45EC-9F53-55FFC550F870}"/>
    <dgm:cxn modelId="{82041DA7-D0C7-4F89-BA25-53FF4CBA108F}" type="presOf" srcId="{370AF739-0EA2-4882-984F-1947760BAE79}" destId="{A7A7226A-C418-4BDE-B434-78F142D2E9A7}" srcOrd="0" destOrd="0" presId="urn:microsoft.com/office/officeart/2018/2/layout/IconVerticalSolidList"/>
    <dgm:cxn modelId="{218010B5-6BA8-48DF-8B6E-8B6A89A7F051}" type="presOf" srcId="{7226CA78-A11B-43FE-9812-DA654119D879}" destId="{7D82CBAD-CADC-43B5-9E56-A52E4381796A}" srcOrd="0" destOrd="0" presId="urn:microsoft.com/office/officeart/2018/2/layout/IconVerticalSolidList"/>
    <dgm:cxn modelId="{FACB37E6-D299-4AEF-98EC-79D63FC1459A}" srcId="{43FBC556-E38E-48D8-AD67-E907C49FB755}" destId="{29A4E42C-A075-426C-9A4D-E06F4910B098}" srcOrd="0" destOrd="0" parTransId="{D5770058-463E-4FB2-BCB1-0990230BA29B}" sibTransId="{B0CF821C-3273-4955-946F-EADF115016A7}"/>
    <dgm:cxn modelId="{04C5E1EE-0DE2-4DB6-A2EA-AA2B3DEC4958}" type="presOf" srcId="{43FBC556-E38E-48D8-AD67-E907C49FB755}" destId="{800699D8-4E91-48B9-8A79-3CEAB5457588}" srcOrd="0" destOrd="0" presId="urn:microsoft.com/office/officeart/2018/2/layout/IconVerticalSolidList"/>
    <dgm:cxn modelId="{A969FF5F-E707-40AD-BA17-A9C298C0F1E5}" type="presParOf" srcId="{800699D8-4E91-48B9-8A79-3CEAB5457588}" destId="{E2DF0327-54D5-488B-ABCB-E8C5539840AD}" srcOrd="0" destOrd="0" presId="urn:microsoft.com/office/officeart/2018/2/layout/IconVerticalSolidList"/>
    <dgm:cxn modelId="{7E8D9330-38AD-4B05-B796-948150535638}" type="presParOf" srcId="{E2DF0327-54D5-488B-ABCB-E8C5539840AD}" destId="{EA7D8807-A83E-4EAC-B354-E8465261455E}" srcOrd="0" destOrd="0" presId="urn:microsoft.com/office/officeart/2018/2/layout/IconVerticalSolidList"/>
    <dgm:cxn modelId="{1A36A3A7-391E-4B5B-9210-6EE7AF98E3E3}" type="presParOf" srcId="{E2DF0327-54D5-488B-ABCB-E8C5539840AD}" destId="{E96DD141-2CA6-499D-B8FF-C648410BF880}" srcOrd="1" destOrd="0" presId="urn:microsoft.com/office/officeart/2018/2/layout/IconVerticalSolidList"/>
    <dgm:cxn modelId="{549FABD4-387E-4DEC-96E7-AB0B8D9610DB}" type="presParOf" srcId="{E2DF0327-54D5-488B-ABCB-E8C5539840AD}" destId="{4E73E262-2E03-487B-AAF8-7B2976A2A038}" srcOrd="2" destOrd="0" presId="urn:microsoft.com/office/officeart/2018/2/layout/IconVerticalSolidList"/>
    <dgm:cxn modelId="{5D8C3A41-E01A-446B-8506-8C3D68E7B647}" type="presParOf" srcId="{E2DF0327-54D5-488B-ABCB-E8C5539840AD}" destId="{7D193457-3A4F-4D79-983F-9EEF0529E930}" srcOrd="3" destOrd="0" presId="urn:microsoft.com/office/officeart/2018/2/layout/IconVerticalSolidList"/>
    <dgm:cxn modelId="{F779A442-7D27-410B-A85F-2EC57CFC91B7}" type="presParOf" srcId="{800699D8-4E91-48B9-8A79-3CEAB5457588}" destId="{B61466EF-DED2-4CE4-B6EC-6DB2E1DB502C}" srcOrd="1" destOrd="0" presId="urn:microsoft.com/office/officeart/2018/2/layout/IconVerticalSolidList"/>
    <dgm:cxn modelId="{766499CA-BBFF-47E7-90EF-EDB4460AD37F}" type="presParOf" srcId="{800699D8-4E91-48B9-8A79-3CEAB5457588}" destId="{DC73C879-52B2-4F8A-BB76-73523B99D5BB}" srcOrd="2" destOrd="0" presId="urn:microsoft.com/office/officeart/2018/2/layout/IconVerticalSolidList"/>
    <dgm:cxn modelId="{1542C953-2496-4885-9125-D37836D965EA}" type="presParOf" srcId="{DC73C879-52B2-4F8A-BB76-73523B99D5BB}" destId="{0F465FC2-40FC-4C4A-A0FB-0473C3AD34D2}" srcOrd="0" destOrd="0" presId="urn:microsoft.com/office/officeart/2018/2/layout/IconVerticalSolidList"/>
    <dgm:cxn modelId="{E5C21A8D-91FC-4E31-A32B-C426C3413B39}" type="presParOf" srcId="{DC73C879-52B2-4F8A-BB76-73523B99D5BB}" destId="{458B56A8-EDF3-48BC-8B86-2D822E77F3C7}" srcOrd="1" destOrd="0" presId="urn:microsoft.com/office/officeart/2018/2/layout/IconVerticalSolidList"/>
    <dgm:cxn modelId="{3281E6EE-8625-4E21-951D-A4521E3CDB70}" type="presParOf" srcId="{DC73C879-52B2-4F8A-BB76-73523B99D5BB}" destId="{C198D772-5F8B-4B12-AEA1-5BD63F971AF7}" srcOrd="2" destOrd="0" presId="urn:microsoft.com/office/officeart/2018/2/layout/IconVerticalSolidList"/>
    <dgm:cxn modelId="{B366BAB5-F94C-4C1B-A83E-3FABC75B581A}" type="presParOf" srcId="{DC73C879-52B2-4F8A-BB76-73523B99D5BB}" destId="{E3E87076-7124-4F50-A480-7FC30E601610}" srcOrd="3" destOrd="0" presId="urn:microsoft.com/office/officeart/2018/2/layout/IconVerticalSolidList"/>
    <dgm:cxn modelId="{8A1BF445-83A4-4E63-96A5-50D66BFAEF47}" type="presParOf" srcId="{800699D8-4E91-48B9-8A79-3CEAB5457588}" destId="{BD8B24F7-FE1B-4815-9B8E-1A80755D4588}" srcOrd="3" destOrd="0" presId="urn:microsoft.com/office/officeart/2018/2/layout/IconVerticalSolidList"/>
    <dgm:cxn modelId="{AEB68D97-2819-4804-8823-D9DA632346E0}" type="presParOf" srcId="{800699D8-4E91-48B9-8A79-3CEAB5457588}" destId="{F46BF2F4-E267-482E-A00B-87EFC974ABE3}" srcOrd="4" destOrd="0" presId="urn:microsoft.com/office/officeart/2018/2/layout/IconVerticalSolidList"/>
    <dgm:cxn modelId="{0180D76C-084F-40E9-B5F7-5F5F66CAE3AA}" type="presParOf" srcId="{F46BF2F4-E267-482E-A00B-87EFC974ABE3}" destId="{E90B42D9-105F-4754-A865-F9D735AEEE8B}" srcOrd="0" destOrd="0" presId="urn:microsoft.com/office/officeart/2018/2/layout/IconVerticalSolidList"/>
    <dgm:cxn modelId="{60D593C7-A950-47E5-9B3B-D9B96A67F7F3}" type="presParOf" srcId="{F46BF2F4-E267-482E-A00B-87EFC974ABE3}" destId="{AABFD368-A2DD-496C-9EE5-87CC421FD260}" srcOrd="1" destOrd="0" presId="urn:microsoft.com/office/officeart/2018/2/layout/IconVerticalSolidList"/>
    <dgm:cxn modelId="{D676A0C2-1D87-4EAC-8C0B-7DD1CEBA659D}" type="presParOf" srcId="{F46BF2F4-E267-482E-A00B-87EFC974ABE3}" destId="{1172EE60-B661-4E77-974D-561FA961A9FA}" srcOrd="2" destOrd="0" presId="urn:microsoft.com/office/officeart/2018/2/layout/IconVerticalSolidList"/>
    <dgm:cxn modelId="{4C82160F-E335-4E85-80D6-D4A67AE4A362}" type="presParOf" srcId="{F46BF2F4-E267-482E-A00B-87EFC974ABE3}" destId="{7D82CBAD-CADC-43B5-9E56-A52E4381796A}" srcOrd="3" destOrd="0" presId="urn:microsoft.com/office/officeart/2018/2/layout/IconVerticalSolidList"/>
    <dgm:cxn modelId="{E14CF248-B0D9-4C72-99C3-F8915E98A9D8}" type="presParOf" srcId="{800699D8-4E91-48B9-8A79-3CEAB5457588}" destId="{2319B7F6-65AC-4894-A3E8-AA2E6CFA61A4}" srcOrd="5" destOrd="0" presId="urn:microsoft.com/office/officeart/2018/2/layout/IconVerticalSolidList"/>
    <dgm:cxn modelId="{AE0C0E72-9FD1-4EE4-AB1F-27AC3283AAE8}" type="presParOf" srcId="{800699D8-4E91-48B9-8A79-3CEAB5457588}" destId="{3F92A93B-4548-4D7E-AF38-1BE48948B3EB}" srcOrd="6" destOrd="0" presId="urn:microsoft.com/office/officeart/2018/2/layout/IconVerticalSolidList"/>
    <dgm:cxn modelId="{3A2AB057-F2ED-4D68-AE35-5EC58F8BF60C}" type="presParOf" srcId="{3F92A93B-4548-4D7E-AF38-1BE48948B3EB}" destId="{4AAB9C23-96BF-4A2C-B1EA-3AE675AA2C26}" srcOrd="0" destOrd="0" presId="urn:microsoft.com/office/officeart/2018/2/layout/IconVerticalSolidList"/>
    <dgm:cxn modelId="{EF52BEC1-BB08-48B8-9A64-E518787739D1}" type="presParOf" srcId="{3F92A93B-4548-4D7E-AF38-1BE48948B3EB}" destId="{131A8977-9290-431D-9DAD-7DC6746AD3D6}" srcOrd="1" destOrd="0" presId="urn:microsoft.com/office/officeart/2018/2/layout/IconVerticalSolidList"/>
    <dgm:cxn modelId="{12DBBA62-4BC0-4499-A027-A7AF95EA1F24}" type="presParOf" srcId="{3F92A93B-4548-4D7E-AF38-1BE48948B3EB}" destId="{A8575506-D084-40C1-916E-C583B50353B9}" srcOrd="2" destOrd="0" presId="urn:microsoft.com/office/officeart/2018/2/layout/IconVerticalSolidList"/>
    <dgm:cxn modelId="{1C853A0C-402F-4289-90CE-80FB2DD18DC4}" type="presParOf" srcId="{3F92A93B-4548-4D7E-AF38-1BE48948B3EB}" destId="{A7A7226A-C418-4BDE-B434-78F142D2E9A7}"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E51F46-0B3C-4715-934D-D317DF31A8EB}">
      <dsp:nvSpPr>
        <dsp:cNvPr id="0" name=""/>
        <dsp:cNvSpPr/>
      </dsp:nvSpPr>
      <dsp:spPr>
        <a:xfrm>
          <a:off x="0" y="5680"/>
          <a:ext cx="7000240" cy="144277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14A715-46C6-4F71-B3E4-046D8673FE8E}">
      <dsp:nvSpPr>
        <dsp:cNvPr id="0" name=""/>
        <dsp:cNvSpPr/>
      </dsp:nvSpPr>
      <dsp:spPr>
        <a:xfrm>
          <a:off x="281511" y="471146"/>
          <a:ext cx="512338" cy="5118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C2FE1B3-3AB9-4B85-B36E-85ACE2C81332}">
      <dsp:nvSpPr>
        <dsp:cNvPr id="0" name=""/>
        <dsp:cNvSpPr/>
      </dsp:nvSpPr>
      <dsp:spPr>
        <a:xfrm>
          <a:off x="1075361" y="261757"/>
          <a:ext cx="5317590" cy="93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6" tIns="98586" rIns="98586" bIns="98586"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orbel" panose="020B0503020204020204" pitchFamily="34" charset="0"/>
            </a:rPr>
            <a:t>Healthcare</a:t>
          </a:r>
          <a:r>
            <a:rPr lang="en-US" sz="1600" kern="1200" dirty="0">
              <a:latin typeface="Corbel" panose="020B0503020204020204" pitchFamily="34" charset="0"/>
            </a:rPr>
            <a:t>: In Identifying and tracking ambulance vehicles with the use of vehicle re-identification can lead to better ambulance dispatch and routing during crises. It makes it possible for quicker reaction times and more efficient resource management.</a:t>
          </a:r>
        </a:p>
      </dsp:txBody>
      <dsp:txXfrm>
        <a:off x="1075361" y="261757"/>
        <a:ext cx="5317590" cy="931525"/>
      </dsp:txXfrm>
    </dsp:sp>
    <dsp:sp modelId="{26E29081-6955-4992-B0C7-1C48218FEAF1}">
      <dsp:nvSpPr>
        <dsp:cNvPr id="0" name=""/>
        <dsp:cNvSpPr/>
      </dsp:nvSpPr>
      <dsp:spPr>
        <a:xfrm>
          <a:off x="0" y="1674274"/>
          <a:ext cx="7000240" cy="930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AAA915C-1C12-413A-8EA9-A810C196076A}">
      <dsp:nvSpPr>
        <dsp:cNvPr id="0" name=""/>
        <dsp:cNvSpPr/>
      </dsp:nvSpPr>
      <dsp:spPr>
        <a:xfrm>
          <a:off x="281511" y="1883663"/>
          <a:ext cx="512338" cy="5118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89B5EFA-2CFF-41E4-BF45-B5D681471884}">
      <dsp:nvSpPr>
        <dsp:cNvPr id="0" name=""/>
        <dsp:cNvSpPr/>
      </dsp:nvSpPr>
      <dsp:spPr>
        <a:xfrm>
          <a:off x="1075361" y="1674274"/>
          <a:ext cx="5317590" cy="93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6" tIns="98586" rIns="98586" bIns="98586"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orbel" panose="020B0503020204020204" pitchFamily="34" charset="0"/>
            </a:rPr>
            <a:t>Finance: </a:t>
          </a:r>
          <a:r>
            <a:rPr lang="en-US" sz="1600" kern="1200" dirty="0">
              <a:latin typeface="Corbel" panose="020B0503020204020204" pitchFamily="34" charset="0"/>
            </a:rPr>
            <a:t>Tracking and monitoring the movement of high-value assets, such as automobiles used in banking or logistics operations, can be done through vehicle re-identification. Real-time visibility is provided, allowing for efficient asset management and security.</a:t>
          </a:r>
        </a:p>
      </dsp:txBody>
      <dsp:txXfrm>
        <a:off x="1075361" y="1674274"/>
        <a:ext cx="5317590" cy="931525"/>
      </dsp:txXfrm>
    </dsp:sp>
    <dsp:sp modelId="{A3C51D4F-DC59-4BAE-9380-4BB9DDA89553}">
      <dsp:nvSpPr>
        <dsp:cNvPr id="0" name=""/>
        <dsp:cNvSpPr/>
      </dsp:nvSpPr>
      <dsp:spPr>
        <a:xfrm>
          <a:off x="0" y="2831623"/>
          <a:ext cx="7000240" cy="114784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7B2CE82-153E-480C-987B-5E7FC57383F9}">
      <dsp:nvSpPr>
        <dsp:cNvPr id="0" name=""/>
        <dsp:cNvSpPr/>
      </dsp:nvSpPr>
      <dsp:spPr>
        <a:xfrm>
          <a:off x="281511" y="3149629"/>
          <a:ext cx="512338" cy="5118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5294344-F1B9-46C6-A12A-28CF50D63B8F}">
      <dsp:nvSpPr>
        <dsp:cNvPr id="0" name=""/>
        <dsp:cNvSpPr/>
      </dsp:nvSpPr>
      <dsp:spPr>
        <a:xfrm>
          <a:off x="1075361" y="2940240"/>
          <a:ext cx="5317590" cy="93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6" tIns="98586" rIns="98586" bIns="98586"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orbel" panose="020B0503020204020204" pitchFamily="34" charset="0"/>
            </a:rPr>
            <a:t>Retail and Marketing Analytics: </a:t>
          </a:r>
          <a:r>
            <a:rPr lang="en-US" sz="1600" kern="1200" dirty="0">
              <a:latin typeface="Corbel" panose="020B0503020204020204" pitchFamily="34" charset="0"/>
            </a:rPr>
            <a:t>Re-identification of vehicles can offer insightful data for retail and marketing analytics. Businesses can track consumer activity, gauge foot traffic, examine client demographics, and adjust marketing techniques by detecting cars.</a:t>
          </a:r>
        </a:p>
      </dsp:txBody>
      <dsp:txXfrm>
        <a:off x="1075361" y="2940240"/>
        <a:ext cx="5317590" cy="931525"/>
      </dsp:txXfrm>
    </dsp:sp>
    <dsp:sp modelId="{7FCD6BDE-D50F-4C75-8B77-E979DF54FE6C}">
      <dsp:nvSpPr>
        <dsp:cNvPr id="0" name=""/>
        <dsp:cNvSpPr/>
      </dsp:nvSpPr>
      <dsp:spPr>
        <a:xfrm>
          <a:off x="0" y="4205297"/>
          <a:ext cx="7000240" cy="120519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17DEB-231E-455E-BD5B-4ABC7B09260C}">
      <dsp:nvSpPr>
        <dsp:cNvPr id="0" name=""/>
        <dsp:cNvSpPr/>
      </dsp:nvSpPr>
      <dsp:spPr>
        <a:xfrm>
          <a:off x="281511" y="4551974"/>
          <a:ext cx="512338" cy="5118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32C15ED-7B02-4305-A0C0-2B4528FA65B8}">
      <dsp:nvSpPr>
        <dsp:cNvPr id="0" name=""/>
        <dsp:cNvSpPr/>
      </dsp:nvSpPr>
      <dsp:spPr>
        <a:xfrm>
          <a:off x="1075361" y="4342586"/>
          <a:ext cx="5317590" cy="93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6" tIns="98586" rIns="98586" bIns="98586"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orbel" panose="020B0503020204020204" pitchFamily="34" charset="0"/>
            </a:rPr>
            <a:t>Transportation: </a:t>
          </a:r>
          <a:r>
            <a:rPr lang="en-US" sz="1600" kern="1200" dirty="0">
              <a:latin typeface="Corbel" panose="020B0503020204020204" pitchFamily="34" charset="0"/>
            </a:rPr>
            <a:t>Essential for intelligent parking, traffic monitoring, and other smart transportation systems. These technologies can streamline traffic flow, boost security, and boost overall transportation effectiveness by precisely tracking and recognizing cars.</a:t>
          </a:r>
        </a:p>
      </dsp:txBody>
      <dsp:txXfrm>
        <a:off x="1075361" y="4342586"/>
        <a:ext cx="5317590" cy="931525"/>
      </dsp:txXfrm>
    </dsp:sp>
    <dsp:sp modelId="{FB4589B3-2C61-4CBD-AF36-033826E2EA85}">
      <dsp:nvSpPr>
        <dsp:cNvPr id="0" name=""/>
        <dsp:cNvSpPr/>
      </dsp:nvSpPr>
      <dsp:spPr>
        <a:xfrm>
          <a:off x="0" y="5636314"/>
          <a:ext cx="7000240" cy="93061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7888C8-5695-4FB4-A692-6FFE2B5CDA7B}">
      <dsp:nvSpPr>
        <dsp:cNvPr id="0" name=""/>
        <dsp:cNvSpPr/>
      </dsp:nvSpPr>
      <dsp:spPr>
        <a:xfrm>
          <a:off x="281511" y="5845703"/>
          <a:ext cx="512338" cy="5118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DE44CE6-14A7-4C56-AC51-1C6CBA8DD090}">
      <dsp:nvSpPr>
        <dsp:cNvPr id="0" name=""/>
        <dsp:cNvSpPr/>
      </dsp:nvSpPr>
      <dsp:spPr>
        <a:xfrm>
          <a:off x="1075361" y="5636314"/>
          <a:ext cx="5317590" cy="9315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586" tIns="98586" rIns="98586" bIns="98586"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orbel" panose="020B0503020204020204" pitchFamily="34" charset="0"/>
            </a:rPr>
            <a:t>Automated Tolling and Access Control: </a:t>
          </a:r>
          <a:r>
            <a:rPr lang="en-US" sz="1600" kern="1200" dirty="0">
              <a:latin typeface="Corbel" panose="020B0503020204020204" pitchFamily="34" charset="0"/>
            </a:rPr>
            <a:t>Automated tolling systems use vehicle re-identification so that vehicles can be precisely identified for quick and easy toll collecting. Additionally, it is used in access control systems, enabling approved cars to enter places that are off-limits.</a:t>
          </a:r>
        </a:p>
      </dsp:txBody>
      <dsp:txXfrm>
        <a:off x="1075361" y="5636314"/>
        <a:ext cx="5317590" cy="931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1EC08E-DA6E-40C8-89C8-5B80BF1A7C1C}">
      <dsp:nvSpPr>
        <dsp:cNvPr id="0" name=""/>
        <dsp:cNvSpPr/>
      </dsp:nvSpPr>
      <dsp:spPr>
        <a:xfrm>
          <a:off x="0" y="718"/>
          <a:ext cx="7305040" cy="1680540"/>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40E703-D743-48C5-A9C0-94F2C01A3EA8}">
      <dsp:nvSpPr>
        <dsp:cNvPr id="0" name=""/>
        <dsp:cNvSpPr/>
      </dsp:nvSpPr>
      <dsp:spPr>
        <a:xfrm>
          <a:off x="508363" y="378839"/>
          <a:ext cx="924297" cy="9242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2631976-D214-4288-9EA6-A44236BB1796}">
      <dsp:nvSpPr>
        <dsp:cNvPr id="0" name=""/>
        <dsp:cNvSpPr/>
      </dsp:nvSpPr>
      <dsp:spPr>
        <a:xfrm>
          <a:off x="1941024" y="718"/>
          <a:ext cx="5364015" cy="168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57" tIns="177857" rIns="177857" bIns="177857"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orbel" panose="020B0503020204020204" pitchFamily="34" charset="0"/>
            </a:rPr>
            <a:t>Privacy-Preserving Techniques: </a:t>
          </a:r>
          <a:r>
            <a:rPr lang="en-US" sz="1600" kern="1200" dirty="0">
              <a:latin typeface="Corbel" panose="020B0503020204020204" pitchFamily="34" charset="0"/>
            </a:rPr>
            <a:t>The privacy of people and their automobiles can be safeguarded via the development of privacy-preserving techniques, such as secure and encrypted feature extraction or differential privacy measures.</a:t>
          </a:r>
        </a:p>
      </dsp:txBody>
      <dsp:txXfrm>
        <a:off x="1941024" y="718"/>
        <a:ext cx="5364015" cy="1680540"/>
      </dsp:txXfrm>
    </dsp:sp>
    <dsp:sp modelId="{8B2DC805-CC22-4DB0-9217-0840DC3FDF70}">
      <dsp:nvSpPr>
        <dsp:cNvPr id="0" name=""/>
        <dsp:cNvSpPr/>
      </dsp:nvSpPr>
      <dsp:spPr>
        <a:xfrm>
          <a:off x="0" y="2123005"/>
          <a:ext cx="7305040" cy="1680540"/>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25BC2C4-5497-41A7-A484-BFEC66AE41C9}">
      <dsp:nvSpPr>
        <dsp:cNvPr id="0" name=""/>
        <dsp:cNvSpPr/>
      </dsp:nvSpPr>
      <dsp:spPr>
        <a:xfrm>
          <a:off x="501144" y="2468710"/>
          <a:ext cx="924297" cy="9242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696125B-C072-439B-8A5D-FF558ADEF5D1}">
      <dsp:nvSpPr>
        <dsp:cNvPr id="0" name=""/>
        <dsp:cNvSpPr/>
      </dsp:nvSpPr>
      <dsp:spPr>
        <a:xfrm>
          <a:off x="1941024" y="2101393"/>
          <a:ext cx="5364015" cy="168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57" tIns="177857" rIns="177857" bIns="177857" numCol="1" spcCol="1270" anchor="ctr" anchorCtr="0">
          <a:noAutofit/>
        </a:bodyPr>
        <a:lstStyle/>
        <a:p>
          <a:pPr marL="0" lvl="0" indent="0" algn="l" defTabSz="711200">
            <a:lnSpc>
              <a:spcPct val="90000"/>
            </a:lnSpc>
            <a:spcBef>
              <a:spcPct val="0"/>
            </a:spcBef>
            <a:spcAft>
              <a:spcPct val="35000"/>
            </a:spcAft>
            <a:buNone/>
          </a:pPr>
          <a:r>
            <a:rPr lang="en-US" sz="1600" b="1" kern="1200" dirty="0">
              <a:latin typeface="Corbel" panose="020B0503020204020204" pitchFamily="34" charset="0"/>
            </a:rPr>
            <a:t>Advanced Deep Learning Models: </a:t>
          </a:r>
          <a:r>
            <a:rPr lang="en-US" sz="1600" kern="1200" dirty="0">
              <a:latin typeface="Corbel" panose="020B0503020204020204" pitchFamily="34" charset="0"/>
            </a:rPr>
            <a:t>To enhance feature representation and matching accuracy, this includes investigating novel designs like attention mechanisms, graph convolutional networks, or generative adversarial networks.</a:t>
          </a:r>
        </a:p>
      </dsp:txBody>
      <dsp:txXfrm>
        <a:off x="1941024" y="2101393"/>
        <a:ext cx="5364015" cy="1680540"/>
      </dsp:txXfrm>
    </dsp:sp>
    <dsp:sp modelId="{1E7FCA63-83D9-4242-936D-B7CF830FE4A1}">
      <dsp:nvSpPr>
        <dsp:cNvPr id="0" name=""/>
        <dsp:cNvSpPr/>
      </dsp:nvSpPr>
      <dsp:spPr>
        <a:xfrm>
          <a:off x="0" y="4202787"/>
          <a:ext cx="7305040" cy="1680540"/>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9A1B3C-EA36-421E-B356-B0F2E88E1B6B}">
      <dsp:nvSpPr>
        <dsp:cNvPr id="0" name=""/>
        <dsp:cNvSpPr/>
      </dsp:nvSpPr>
      <dsp:spPr>
        <a:xfrm>
          <a:off x="508363" y="4580190"/>
          <a:ext cx="924297" cy="9242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714A735-378E-4B1F-ABD4-3303ACFE843F}">
      <dsp:nvSpPr>
        <dsp:cNvPr id="0" name=""/>
        <dsp:cNvSpPr/>
      </dsp:nvSpPr>
      <dsp:spPr>
        <a:xfrm>
          <a:off x="1941024" y="4202069"/>
          <a:ext cx="5364015" cy="16805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57" tIns="177857" rIns="177857" bIns="177857" numCol="1" spcCol="1270" anchor="ctr" anchorCtr="0">
          <a:noAutofit/>
        </a:bodyPr>
        <a:lstStyle/>
        <a:p>
          <a:pPr marL="0" lvl="0" indent="0" algn="l" defTabSz="622300">
            <a:lnSpc>
              <a:spcPct val="90000"/>
            </a:lnSpc>
            <a:spcBef>
              <a:spcPct val="0"/>
            </a:spcBef>
            <a:spcAft>
              <a:spcPct val="35000"/>
            </a:spcAft>
            <a:buNone/>
          </a:pPr>
          <a:r>
            <a:rPr lang="en-US" sz="1400" b="1" kern="1200" dirty="0">
              <a:latin typeface="Corbel" panose="020B0503020204020204" pitchFamily="34" charset="0"/>
            </a:rPr>
            <a:t>Robustness to Environmental Factors: </a:t>
          </a:r>
          <a:r>
            <a:rPr lang="en-US" sz="1400" kern="1200" dirty="0">
              <a:latin typeface="Corbel" panose="020B0503020204020204" pitchFamily="34" charset="0"/>
            </a:rPr>
            <a:t>A significant area for improvement is increasing the robustness of vehicle re-identification models to diverse environmental circumstances, including changes in weather, illumination, and viewpoint shifts. These difficulties can be overcome with the aid of methods like adversarial training, data augmentation, and domain adaptability.</a:t>
          </a:r>
        </a:p>
      </dsp:txBody>
      <dsp:txXfrm>
        <a:off x="1941024" y="4202069"/>
        <a:ext cx="5364015" cy="16805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7D8807-A83E-4EAC-B354-E8465261455E}">
      <dsp:nvSpPr>
        <dsp:cNvPr id="0" name=""/>
        <dsp:cNvSpPr/>
      </dsp:nvSpPr>
      <dsp:spPr>
        <a:xfrm>
          <a:off x="0" y="4280"/>
          <a:ext cx="10058399" cy="9160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96DD141-2CA6-499D-B8FF-C648410BF880}">
      <dsp:nvSpPr>
        <dsp:cNvPr id="0" name=""/>
        <dsp:cNvSpPr/>
      </dsp:nvSpPr>
      <dsp:spPr>
        <a:xfrm>
          <a:off x="277108" y="210393"/>
          <a:ext cx="504326" cy="50383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193457-3A4F-4D79-983F-9EEF0529E930}">
      <dsp:nvSpPr>
        <dsp:cNvPr id="0" name=""/>
        <dsp:cNvSpPr/>
      </dsp:nvSpPr>
      <dsp:spPr>
        <a:xfrm>
          <a:off x="1058542" y="4280"/>
          <a:ext cx="8631371" cy="916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45" tIns="97045" rIns="97045" bIns="97045"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orbel" panose="020B0503020204020204" pitchFamily="34" charset="0"/>
            </a:rPr>
            <a:t>Variability in Environmental Conditions</a:t>
          </a:r>
          <a:r>
            <a:rPr lang="en-US" sz="1600" kern="1200" dirty="0">
              <a:latin typeface="Corbel" panose="020B0503020204020204" pitchFamily="34" charset="0"/>
            </a:rPr>
            <a:t>: Vehicle re-identification systems may encounter difficulties while adjusting to changes in ambient factors including lighting, weather, and occlusions</a:t>
          </a:r>
        </a:p>
      </dsp:txBody>
      <dsp:txXfrm>
        <a:off x="1058542" y="4280"/>
        <a:ext cx="8631371" cy="916956"/>
      </dsp:txXfrm>
    </dsp:sp>
    <dsp:sp modelId="{0F465FC2-40FC-4C4A-A0FB-0473C3AD34D2}">
      <dsp:nvSpPr>
        <dsp:cNvPr id="0" name=""/>
        <dsp:cNvSpPr/>
      </dsp:nvSpPr>
      <dsp:spPr>
        <a:xfrm>
          <a:off x="0" y="1104627"/>
          <a:ext cx="10058399" cy="9160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8B56A8-EDF3-48BC-8B86-2D822E77F3C7}">
      <dsp:nvSpPr>
        <dsp:cNvPr id="0" name=""/>
        <dsp:cNvSpPr/>
      </dsp:nvSpPr>
      <dsp:spPr>
        <a:xfrm>
          <a:off x="277108" y="1310741"/>
          <a:ext cx="504326" cy="50383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3E87076-7124-4F50-A480-7FC30E601610}">
      <dsp:nvSpPr>
        <dsp:cNvPr id="0" name=""/>
        <dsp:cNvSpPr/>
      </dsp:nvSpPr>
      <dsp:spPr>
        <a:xfrm>
          <a:off x="1058542" y="1104627"/>
          <a:ext cx="8631371" cy="916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45" tIns="97045" rIns="97045" bIns="97045"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orbel" panose="020B0503020204020204" pitchFamily="34" charset="0"/>
            </a:rPr>
            <a:t>Limited Viewpoints and Camera Coverage: </a:t>
          </a:r>
          <a:r>
            <a:rPr lang="en-US" sz="1600" kern="1200" dirty="0">
              <a:latin typeface="Corbel" panose="020B0503020204020204" pitchFamily="34" charset="0"/>
            </a:rPr>
            <a:t>Systems for re-identifying vehicles rely largely on camera coverage and having access to several viewpoints so that vehicles can be photographed from various angles. The efficiency of these systems may be constrained by limited camera coverage or restricted perspectives, particularly in densely populated areas or by extensive monitoring networks.</a:t>
          </a:r>
        </a:p>
      </dsp:txBody>
      <dsp:txXfrm>
        <a:off x="1058542" y="1104627"/>
        <a:ext cx="8631371" cy="916956"/>
      </dsp:txXfrm>
    </dsp:sp>
    <dsp:sp modelId="{E90B42D9-105F-4754-A865-F9D735AEEE8B}">
      <dsp:nvSpPr>
        <dsp:cNvPr id="0" name=""/>
        <dsp:cNvSpPr/>
      </dsp:nvSpPr>
      <dsp:spPr>
        <a:xfrm>
          <a:off x="0" y="2204975"/>
          <a:ext cx="10058399" cy="9160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BFD368-A2DD-496C-9EE5-87CC421FD260}">
      <dsp:nvSpPr>
        <dsp:cNvPr id="0" name=""/>
        <dsp:cNvSpPr/>
      </dsp:nvSpPr>
      <dsp:spPr>
        <a:xfrm>
          <a:off x="277108" y="2411089"/>
          <a:ext cx="504326" cy="50383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82CBAD-CADC-43B5-9E56-A52E4381796A}">
      <dsp:nvSpPr>
        <dsp:cNvPr id="0" name=""/>
        <dsp:cNvSpPr/>
      </dsp:nvSpPr>
      <dsp:spPr>
        <a:xfrm>
          <a:off x="1058542" y="2204975"/>
          <a:ext cx="8631371" cy="916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45" tIns="97045" rIns="97045" bIns="97045"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orbel" panose="020B0503020204020204" pitchFamily="34" charset="0"/>
            </a:rPr>
            <a:t>Privacy Concerns: </a:t>
          </a:r>
          <a:r>
            <a:rPr lang="en-US" sz="1600" kern="1200" dirty="0">
              <a:latin typeface="Corbel" panose="020B0503020204020204" pitchFamily="34" charset="0"/>
            </a:rPr>
            <a:t>Vehicle re-identification systems acquire and process personal data, which raises questions about privacy. It's vital to strike a balance between the necessity for precise identification and privacy protection</a:t>
          </a:r>
        </a:p>
      </dsp:txBody>
      <dsp:txXfrm>
        <a:off x="1058542" y="2204975"/>
        <a:ext cx="8631371" cy="916956"/>
      </dsp:txXfrm>
    </dsp:sp>
    <dsp:sp modelId="{4AAB9C23-96BF-4A2C-B1EA-3AE675AA2C26}">
      <dsp:nvSpPr>
        <dsp:cNvPr id="0" name=""/>
        <dsp:cNvSpPr/>
      </dsp:nvSpPr>
      <dsp:spPr>
        <a:xfrm>
          <a:off x="0" y="3264686"/>
          <a:ext cx="10058399" cy="91606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1A8977-9290-431D-9DAD-7DC6746AD3D6}">
      <dsp:nvSpPr>
        <dsp:cNvPr id="0" name=""/>
        <dsp:cNvSpPr/>
      </dsp:nvSpPr>
      <dsp:spPr>
        <a:xfrm>
          <a:off x="277108" y="3511437"/>
          <a:ext cx="504326" cy="50383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A7226A-C418-4BDE-B434-78F142D2E9A7}">
      <dsp:nvSpPr>
        <dsp:cNvPr id="0" name=""/>
        <dsp:cNvSpPr/>
      </dsp:nvSpPr>
      <dsp:spPr>
        <a:xfrm>
          <a:off x="1058542" y="3305323"/>
          <a:ext cx="8631371" cy="9169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45" tIns="97045" rIns="97045" bIns="97045" numCol="1" spcCol="1270" anchor="ctr" anchorCtr="0">
          <a:noAutofit/>
        </a:bodyPr>
        <a:lstStyle/>
        <a:p>
          <a:pPr marL="0" lvl="0" indent="0" algn="l" defTabSz="711200">
            <a:lnSpc>
              <a:spcPct val="100000"/>
            </a:lnSpc>
            <a:spcBef>
              <a:spcPct val="0"/>
            </a:spcBef>
            <a:spcAft>
              <a:spcPct val="35000"/>
            </a:spcAft>
            <a:buNone/>
          </a:pPr>
          <a:r>
            <a:rPr lang="en-US" sz="1600" b="1" kern="1200" dirty="0">
              <a:latin typeface="Corbel" panose="020B0503020204020204" pitchFamily="34" charset="0"/>
            </a:rPr>
            <a:t>Computational Resources and Real-Time Constraints: </a:t>
          </a:r>
          <a:r>
            <a:rPr lang="en-US" sz="1600" kern="1200" dirty="0">
              <a:latin typeface="Corbel" panose="020B0503020204020204" pitchFamily="34" charset="0"/>
            </a:rPr>
            <a:t>For training and inference, deep learning models for vehicle re-identification frequently need a lot of computing power. The computational complexity of these models makes real-time implementation difficult. </a:t>
          </a:r>
        </a:p>
      </dsp:txBody>
      <dsp:txXfrm>
        <a:off x="1058542" y="3305323"/>
        <a:ext cx="8631371" cy="91695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2241623-A064-4BED-B073-BA4D61433402}" type="datetime1">
              <a:rPr lang="en-US" smtClean="0"/>
              <a:t>5/8/2023</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02849856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86ED0C-1DA7-41F0-94CF-6218B1FEDFF1}"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702304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CF02AB-6034-4B88-BC5A-7C17CB0EF809}" type="datetime1">
              <a:rPr lang="en-US" smtClean="0"/>
              <a:t>5/8/2023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3991703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2F3E5F3-28EE-488F-BD53-B744C06C3DEC}" type="datetime1">
              <a:rPr lang="en-US" smtClean="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0527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E72EB70D-CD01-44DA-83B3-8FEB3383D307}" type="datetime1">
              <a:rPr lang="en-US" smtClean="0"/>
              <a:t>5/8/2023</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52009764"/>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0158CFD-9357-46BE-A189-D637A67C8730}" type="datetime1">
              <a:rPr lang="en-US" smtClean="0"/>
              <a:t>5/8/2023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556776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B4742EE-B331-4632-BD10-A82FED6B6FC0}" type="datetime1">
              <a:rPr lang="en-US" smtClean="0"/>
              <a:t>5/8/2023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629437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1BA835-D13F-49F4-8F11-5D576AC65FAD}" type="datetime1">
              <a:rPr lang="en-US" smtClean="0"/>
              <a:t>5/8/2023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812197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BD1799-ACB5-4CB2-86A2-5C574F1C8706}" type="datetime1">
              <a:rPr lang="en-US" smtClean="0"/>
              <a:t>5/8/2023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2921625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ED5DD0D6-7A82-473E-879B-C6ECD6CCCFEC}" type="datetime1">
              <a:rPr lang="en-US" smtClean="0"/>
              <a:t>5/8/2023</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pPr algn="l"/>
            <a:fld id="{FAEF9944-A4F6-4C59-AEBD-678D6480B8EA}" type="slidenum">
              <a:rPr lang="en-US" smtClean="0"/>
              <a:pPr algn="l"/>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2415326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D4605E03-BC17-41A7-854C-DFAB672737DC}" type="datetime1">
              <a:rPr lang="en-US" smtClean="0"/>
              <a:t>5/8/2023</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pPr algn="l"/>
            <a:fld id="{FAEF9944-A4F6-4C59-AEBD-678D6480B8EA}" type="slidenum">
              <a:rPr lang="en-US" smtClean="0"/>
              <a:pPr algn="l"/>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014741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C4408324-A84C-4A45-93B6-78D079CCE772}" type="datetime1">
              <a:rPr lang="en-US" smtClean="0"/>
              <a:t>5/8/2023</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480691320"/>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4.pn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slideLayout" Target="../slideLayouts/slideLayout2.xml"/><Relationship Id="rId7" Type="http://schemas.openxmlformats.org/officeDocument/2006/relationships/diagramColors" Target="../diagrams/colors2.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slideLayout" Target="../slideLayouts/slideLayout2.xml"/><Relationship Id="rId7" Type="http://schemas.openxmlformats.org/officeDocument/2006/relationships/diagramColors" Target="../diagrams/colors3.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 Id="rId9"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2.xml"/><Relationship Id="rId7" Type="http://schemas.openxmlformats.org/officeDocument/2006/relationships/hyperlink" Target="https://paperswithcode.com/paper/orientation-aware-vehicle-re-identification" TargetMode="Externa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hyperlink" Target="https://paperswithcode.com/paper/voc-reid-vehicle-re-identification-based-on" TargetMode="External"/><Relationship Id="rId5" Type="http://schemas.openxmlformats.org/officeDocument/2006/relationships/hyperlink" Target="https://paperswithcode.com/paper/transreid-transformer-based-object-re" TargetMode="External"/><Relationship Id="rId4" Type="http://schemas.openxmlformats.org/officeDocument/2006/relationships/hyperlink" Target="https://paperswithcode.com/paper/a-two-stream-siamese-neural-network-for" TargetMode="Externa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jpg"/><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4.png"/><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4.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9.jpeg"/><Relationship Id="rId4" Type="http://schemas.openxmlformats.org/officeDocument/2006/relationships/image" Target="../media/image2.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4.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4.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4.png"/><Relationship Id="rId4" Type="http://schemas.openxmlformats.org/officeDocument/2006/relationships/image" Target="../media/image12.jpeg"/></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slideLayout" Target="../slideLayouts/slideLayout2.xml"/><Relationship Id="rId7" Type="http://schemas.openxmlformats.org/officeDocument/2006/relationships/diagramColors" Target="../diagrams/colors1.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pic>
        <p:nvPicPr>
          <p:cNvPr id="4" name="Picture 3" descr="An abstract burst of blue and pink">
            <a:extLst>
              <a:ext uri="{FF2B5EF4-FFF2-40B4-BE49-F238E27FC236}">
                <a16:creationId xmlns:a16="http://schemas.microsoft.com/office/drawing/2014/main" id="{F2C5E363-8E26-7F39-BC6A-330026EB7A3D}"/>
              </a:ext>
            </a:extLst>
          </p:cNvPr>
          <p:cNvPicPr>
            <a:picLocks noChangeAspect="1"/>
          </p:cNvPicPr>
          <p:nvPr/>
        </p:nvPicPr>
        <p:blipFill rotWithShape="1">
          <a:blip r:embed="rId4">
            <a:alphaModFix amt="85000"/>
          </a:blip>
          <a:srcRect/>
          <a:stretch/>
        </p:blipFill>
        <p:spPr>
          <a:xfrm>
            <a:off x="20" y="10"/>
            <a:ext cx="12191979" cy="6857989"/>
          </a:xfrm>
          <a:prstGeom prst="rect">
            <a:avLst/>
          </a:prstGeom>
        </p:spPr>
      </p:pic>
      <p:sp>
        <p:nvSpPr>
          <p:cNvPr id="9" name="Rectangle 8">
            <a:extLst>
              <a:ext uri="{FF2B5EF4-FFF2-40B4-BE49-F238E27FC236}">
                <a16:creationId xmlns:a16="http://schemas.microsoft.com/office/drawing/2014/main" id="{8A3844E6-D96A-41C1-870D-EE39760D72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7870" y="1267730"/>
            <a:ext cx="9576262" cy="4307950"/>
          </a:xfrm>
          <a:prstGeom prst="rect">
            <a:avLst/>
          </a:prstGeom>
          <a:solidFill>
            <a:schemeClr val="bg1">
              <a:alpha val="94000"/>
            </a:schemeClr>
          </a:solidFill>
          <a:ln w="6350" cap="flat" cmpd="sng" algn="ctr">
            <a:noFill/>
            <a:prstDash val="solid"/>
          </a:ln>
          <a:effectLst>
            <a:softEdge rad="0"/>
          </a:effectLst>
        </p:spPr>
      </p:sp>
      <p:sp>
        <p:nvSpPr>
          <p:cNvPr id="11" name="Rectangle 10">
            <a:extLst>
              <a:ext uri="{FF2B5EF4-FFF2-40B4-BE49-F238E27FC236}">
                <a16:creationId xmlns:a16="http://schemas.microsoft.com/office/drawing/2014/main" id="{F2A92315-CB5C-4EB8-992E-4AA0C5DBC6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34DC9402-5E3E-A08A-4C70-0DF9B6C405DB}"/>
              </a:ext>
            </a:extLst>
          </p:cNvPr>
          <p:cNvSpPr>
            <a:spLocks noGrp="1"/>
          </p:cNvSpPr>
          <p:nvPr>
            <p:ph type="ctrTitle"/>
          </p:nvPr>
        </p:nvSpPr>
        <p:spPr>
          <a:xfrm>
            <a:off x="1561708" y="2091263"/>
            <a:ext cx="9068586" cy="2590800"/>
          </a:xfrm>
        </p:spPr>
        <p:txBody>
          <a:bodyPr>
            <a:normAutofit/>
          </a:bodyPr>
          <a:lstStyle/>
          <a:p>
            <a:r>
              <a:rPr lang="en-US" sz="2800" dirty="0">
                <a:latin typeface="Corbel" panose="020B0503020204020204" pitchFamily="34" charset="0"/>
              </a:rPr>
              <a:t>Vehicle Re identification in Deep Learning</a:t>
            </a:r>
            <a:br>
              <a:rPr lang="en-US" sz="5000" dirty="0"/>
            </a:br>
            <a:r>
              <a:rPr lang="en-US" sz="1400" dirty="0">
                <a:latin typeface="Corbel" panose="020B0503020204020204" pitchFamily="34" charset="0"/>
              </a:rPr>
              <a:t>domain: Computer Vision</a:t>
            </a:r>
          </a:p>
        </p:txBody>
      </p:sp>
      <p:sp>
        <p:nvSpPr>
          <p:cNvPr id="3" name="Subtitle 2">
            <a:extLst>
              <a:ext uri="{FF2B5EF4-FFF2-40B4-BE49-F238E27FC236}">
                <a16:creationId xmlns:a16="http://schemas.microsoft.com/office/drawing/2014/main" id="{9133D6F5-2B19-FF7C-D777-6C46C74C9762}"/>
              </a:ext>
            </a:extLst>
          </p:cNvPr>
          <p:cNvSpPr>
            <a:spLocks noGrp="1"/>
          </p:cNvSpPr>
          <p:nvPr>
            <p:ph type="subTitle" idx="1"/>
          </p:nvPr>
        </p:nvSpPr>
        <p:spPr>
          <a:xfrm>
            <a:off x="1562100" y="4682062"/>
            <a:ext cx="9070848" cy="457201"/>
          </a:xfrm>
        </p:spPr>
        <p:txBody>
          <a:bodyPr>
            <a:normAutofit/>
          </a:bodyPr>
          <a:lstStyle/>
          <a:p>
            <a:pPr>
              <a:spcAft>
                <a:spcPts val="600"/>
              </a:spcAft>
            </a:pPr>
            <a:r>
              <a:rPr lang="en-US" dirty="0">
                <a:latin typeface="Corbel" panose="020B0503020204020204" pitchFamily="34" charset="0"/>
              </a:rPr>
              <a:t>Student name: Lava Kumar Saripudi</a:t>
            </a:r>
          </a:p>
        </p:txBody>
      </p:sp>
      <p:sp>
        <p:nvSpPr>
          <p:cNvPr id="13" name="Rectangle 12">
            <a:extLst>
              <a:ext uri="{FF2B5EF4-FFF2-40B4-BE49-F238E27FC236}">
                <a16:creationId xmlns:a16="http://schemas.microsoft.com/office/drawing/2014/main" id="{79FECA57-A5E2-44A8-96B6-A95724F80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BD4DE04D-ED96-4A1A-AA20-E4BBEECBFCF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267730"/>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F6D8CE3E-8596-4FB7-A9A6-0B18C146B9F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941820" y="1267730"/>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3D78D154-D736-4782-853A-1EC344B8E8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50180" y="1913025"/>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pic>
        <p:nvPicPr>
          <p:cNvPr id="83" name="Recorded Sound">
            <a:hlinkClick r:id="" action="ppaction://media"/>
            <a:extLst>
              <a:ext uri="{FF2B5EF4-FFF2-40B4-BE49-F238E27FC236}">
                <a16:creationId xmlns:a16="http://schemas.microsoft.com/office/drawing/2014/main" id="{5124EB95-D7E8-34F8-DD9D-3C0BFC19E70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093314" y="4936063"/>
            <a:ext cx="406400" cy="406400"/>
          </a:xfrm>
          <a:prstGeom prst="rect">
            <a:avLst/>
          </a:prstGeom>
        </p:spPr>
      </p:pic>
    </p:spTree>
    <p:extLst>
      <p:ext uri="{BB962C8B-B14F-4D97-AF65-F5344CB8AC3E}">
        <p14:creationId xmlns:p14="http://schemas.microsoft.com/office/powerpoint/2010/main" val="569485035"/>
      </p:ext>
    </p:extLst>
  </p:cSld>
  <p:clrMapOvr>
    <a:masterClrMapping/>
  </p:clrMapOvr>
  <mc:AlternateContent xmlns:mc="http://schemas.openxmlformats.org/markup-compatibility/2006">
    <mc:Choice xmlns:p14="http://schemas.microsoft.com/office/powerpoint/2010/main" Requires="p14">
      <p:transition spd="slow" p14:dur="2000" advTm="18702"/>
    </mc:Choice>
    <mc:Fallback>
      <p:transition spd="slow" advTm="187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par>
                          <p:cTn id="11" fill="hold">
                            <p:stCondLst>
                              <p:cond delay="3680"/>
                            </p:stCondLst>
                            <p:childTnLst>
                              <p:par>
                                <p:cTn id="12" presetID="1" presetClass="mediacall" presetSubtype="0" fill="hold" nodeType="afterEffect">
                                  <p:stCondLst>
                                    <p:cond delay="0"/>
                                  </p:stCondLst>
                                  <p:childTnLst>
                                    <p:cmd type="call" cmd="playFrom(0.0)">
                                      <p:cBhvr>
                                        <p:cTn id="13" dur="15683" fill="hold"/>
                                        <p:tgtEl>
                                          <p:spTgt spid="8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 fill="hold" display="0">
                  <p:stCondLst>
                    <p:cond delay="indefinite"/>
                  </p:stCondLst>
                  <p:endCondLst>
                    <p:cond evt="onStopAudio" delay="0">
                      <p:tgtEl>
                        <p:sldTgt/>
                      </p:tgtEl>
                    </p:cond>
                  </p:endCondLst>
                </p:cTn>
                <p:tgtEl>
                  <p:spTgt spid="83"/>
                </p:tgtEl>
              </p:cMediaNode>
            </p:audio>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81EF2E2C-7D0B-4CE8-6A76-C75E73E4F239}"/>
              </a:ext>
            </a:extLst>
          </p:cNvPr>
          <p:cNvSpPr>
            <a:spLocks noGrp="1"/>
          </p:cNvSpPr>
          <p:nvPr>
            <p:ph type="title"/>
          </p:nvPr>
        </p:nvSpPr>
        <p:spPr>
          <a:xfrm>
            <a:off x="532769" y="559477"/>
            <a:ext cx="3765200" cy="5709931"/>
          </a:xfrm>
        </p:spPr>
        <p:txBody>
          <a:bodyPr>
            <a:normAutofit/>
          </a:bodyPr>
          <a:lstStyle/>
          <a:p>
            <a:pPr algn="ctr"/>
            <a:r>
              <a:rPr lang="en-US" sz="3600" dirty="0">
                <a:latin typeface="Corbel" panose="020B0503020204020204" pitchFamily="34" charset="0"/>
              </a:rPr>
              <a:t>POTENTIAL FUTURE DEVELOPMENTS</a:t>
            </a:r>
          </a:p>
        </p:txBody>
      </p:sp>
      <p:graphicFrame>
        <p:nvGraphicFramePr>
          <p:cNvPr id="5" name="Content Placeholder 2">
            <a:extLst>
              <a:ext uri="{FF2B5EF4-FFF2-40B4-BE49-F238E27FC236}">
                <a16:creationId xmlns:a16="http://schemas.microsoft.com/office/drawing/2014/main" id="{6D30C063-82E2-D436-434A-5E89774A5DE7}"/>
              </a:ext>
            </a:extLst>
          </p:cNvPr>
          <p:cNvGraphicFramePr>
            <a:graphicFrameLocks noGrp="1"/>
          </p:cNvGraphicFramePr>
          <p:nvPr>
            <p:ph idx="1"/>
            <p:extLst>
              <p:ext uri="{D42A27DB-BD31-4B8C-83A1-F6EECF244321}">
                <p14:modId xmlns:p14="http://schemas.microsoft.com/office/powerpoint/2010/main" val="1072055021"/>
              </p:ext>
            </p:extLst>
          </p:nvPr>
        </p:nvGraphicFramePr>
        <p:xfrm>
          <a:off x="4754880" y="386080"/>
          <a:ext cx="7305040" cy="58833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31B56F5D-4459-35A3-D167-B55C3FD87E7A}"/>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65132" y="6360504"/>
            <a:ext cx="406400" cy="406400"/>
          </a:xfrm>
          <a:prstGeom prst="rect">
            <a:avLst/>
          </a:prstGeom>
        </p:spPr>
      </p:pic>
    </p:spTree>
    <p:extLst>
      <p:ext uri="{BB962C8B-B14F-4D97-AF65-F5344CB8AC3E}">
        <p14:creationId xmlns:p14="http://schemas.microsoft.com/office/powerpoint/2010/main" val="2379571454"/>
      </p:ext>
    </p:extLst>
  </p:cSld>
  <p:clrMapOvr>
    <a:masterClrMapping/>
  </p:clrMapOvr>
  <mc:AlternateContent xmlns:mc="http://schemas.openxmlformats.org/markup-compatibility/2006">
    <mc:Choice xmlns:p14="http://schemas.microsoft.com/office/powerpoint/2010/main" Requires="p14">
      <p:transition spd="slow" p14:dur="2000" advTm="26713"/>
    </mc:Choice>
    <mc:Fallback>
      <p:transition spd="slow" advTm="267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1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C57A63-E475-2AFA-00F8-7D614E0BEB19}"/>
              </a:ext>
            </a:extLst>
          </p:cNvPr>
          <p:cNvSpPr>
            <a:spLocks noGrp="1"/>
          </p:cNvSpPr>
          <p:nvPr>
            <p:ph type="title"/>
          </p:nvPr>
        </p:nvSpPr>
        <p:spPr/>
        <p:txBody>
          <a:bodyPr/>
          <a:lstStyle/>
          <a:p>
            <a:r>
              <a:rPr lang="en-US" dirty="0">
                <a:latin typeface="Corbel" panose="020B0503020204020204" pitchFamily="34" charset="0"/>
              </a:rPr>
              <a:t>CHALLENGES</a:t>
            </a:r>
          </a:p>
        </p:txBody>
      </p:sp>
      <p:graphicFrame>
        <p:nvGraphicFramePr>
          <p:cNvPr id="5" name="Content Placeholder 2">
            <a:extLst>
              <a:ext uri="{FF2B5EF4-FFF2-40B4-BE49-F238E27FC236}">
                <a16:creationId xmlns:a16="http://schemas.microsoft.com/office/drawing/2014/main" id="{D2EE722C-0B61-BD74-DE91-A438FD084C5A}"/>
              </a:ext>
            </a:extLst>
          </p:cNvPr>
          <p:cNvGraphicFramePr>
            <a:graphicFrameLocks noGrp="1"/>
          </p:cNvGraphicFramePr>
          <p:nvPr>
            <p:ph idx="1"/>
            <p:extLst>
              <p:ext uri="{D42A27DB-BD31-4B8C-83A1-F6EECF244321}">
                <p14:modId xmlns:p14="http://schemas.microsoft.com/office/powerpoint/2010/main" val="226174048"/>
              </p:ext>
            </p:extLst>
          </p:nvPr>
        </p:nvGraphicFramePr>
        <p:xfrm>
          <a:off x="1066800" y="1808480"/>
          <a:ext cx="10058400" cy="42265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A5789A9E-00BD-0043-D682-8CC5EE36F2E9}"/>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0922000" y="6013474"/>
            <a:ext cx="406400" cy="406400"/>
          </a:xfrm>
          <a:prstGeom prst="rect">
            <a:avLst/>
          </a:prstGeom>
        </p:spPr>
      </p:pic>
    </p:spTree>
    <p:extLst>
      <p:ext uri="{BB962C8B-B14F-4D97-AF65-F5344CB8AC3E}">
        <p14:creationId xmlns:p14="http://schemas.microsoft.com/office/powerpoint/2010/main" val="1255850769"/>
      </p:ext>
    </p:extLst>
  </p:cSld>
  <p:clrMapOvr>
    <a:masterClrMapping/>
  </p:clrMapOvr>
  <mc:AlternateContent xmlns:mc="http://schemas.openxmlformats.org/markup-compatibility/2006">
    <mc:Choice xmlns:p14="http://schemas.microsoft.com/office/powerpoint/2010/main" Requires="p14">
      <p:transition spd="slow" p14:dur="2000" advTm="19375"/>
    </mc:Choice>
    <mc:Fallback>
      <p:transition spd="slow" advTm="193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7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Picture 13" descr="Magnifying glass on clear background">
            <a:extLst>
              <a:ext uri="{FF2B5EF4-FFF2-40B4-BE49-F238E27FC236}">
                <a16:creationId xmlns:a16="http://schemas.microsoft.com/office/drawing/2014/main" id="{83F15A24-B400-9C8E-6941-B2F5A573CDD9}"/>
              </a:ext>
            </a:extLst>
          </p:cNvPr>
          <p:cNvPicPr>
            <a:picLocks noChangeAspect="1"/>
          </p:cNvPicPr>
          <p:nvPr/>
        </p:nvPicPr>
        <p:blipFill rotWithShape="1">
          <a:blip r:embed="rId4">
            <a:extLst>
              <a:ext uri="{28A0092B-C50C-407E-A947-70E740481C1C}">
                <a14:useLocalDpi xmlns:a14="http://schemas.microsoft.com/office/drawing/2010/main" val="0"/>
              </a:ext>
            </a:extLst>
          </a:blip>
          <a:srcRect l="41044" r="15823" b="2"/>
          <a:stretch/>
        </p:blipFill>
        <p:spPr>
          <a:xfrm>
            <a:off x="7837371" y="237744"/>
            <a:ext cx="4124416" cy="6382512"/>
          </a:xfrm>
          <a:prstGeom prst="rect">
            <a:avLst/>
          </a:prstGeom>
        </p:spPr>
      </p:pic>
      <p:sp>
        <p:nvSpPr>
          <p:cNvPr id="25" name="Rectangle 24">
            <a:extLst>
              <a:ext uri="{FF2B5EF4-FFF2-40B4-BE49-F238E27FC236}">
                <a16:creationId xmlns:a16="http://schemas.microsoft.com/office/drawing/2014/main" id="{891D1FF4-7F97-4936-9A4C-9FB71D8FB4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7744"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50A41130-56CD-0DB8-FA8F-049E4943E9F1}"/>
              </a:ext>
            </a:extLst>
          </p:cNvPr>
          <p:cNvSpPr>
            <a:spLocks noGrp="1"/>
          </p:cNvSpPr>
          <p:nvPr>
            <p:ph type="title"/>
          </p:nvPr>
        </p:nvSpPr>
        <p:spPr>
          <a:xfrm>
            <a:off x="868680" y="642593"/>
            <a:ext cx="6281928" cy="647727"/>
          </a:xfrm>
        </p:spPr>
        <p:txBody>
          <a:bodyPr>
            <a:normAutofit/>
          </a:bodyPr>
          <a:lstStyle/>
          <a:p>
            <a:r>
              <a:rPr lang="en-US" sz="3200" dirty="0"/>
              <a:t>POTENTIAL </a:t>
            </a:r>
            <a:r>
              <a:rPr lang="en-US" sz="3200" dirty="0">
                <a:latin typeface="Corbel" panose="020B0503020204020204" pitchFamily="34" charset="0"/>
              </a:rPr>
              <a:t>SOLUTIONS</a:t>
            </a:r>
          </a:p>
        </p:txBody>
      </p:sp>
      <p:sp>
        <p:nvSpPr>
          <p:cNvPr id="3" name="Content Placeholder 2">
            <a:extLst>
              <a:ext uri="{FF2B5EF4-FFF2-40B4-BE49-F238E27FC236}">
                <a16:creationId xmlns:a16="http://schemas.microsoft.com/office/drawing/2014/main" id="{35EA11F4-4EB4-EB85-1324-B3038688FCA7}"/>
              </a:ext>
            </a:extLst>
          </p:cNvPr>
          <p:cNvSpPr>
            <a:spLocks noGrp="1"/>
          </p:cNvSpPr>
          <p:nvPr>
            <p:ph idx="1"/>
          </p:nvPr>
        </p:nvSpPr>
        <p:spPr>
          <a:xfrm>
            <a:off x="508000" y="1503680"/>
            <a:ext cx="7254240" cy="4826000"/>
          </a:xfrm>
        </p:spPr>
        <p:txBody>
          <a:bodyPr>
            <a:normAutofit/>
          </a:bodyPr>
          <a:lstStyle/>
          <a:p>
            <a:pPr>
              <a:lnSpc>
                <a:spcPct val="90000"/>
              </a:lnSpc>
            </a:pPr>
            <a:r>
              <a:rPr lang="en-US" sz="1600" b="1" dirty="0">
                <a:latin typeface="Corbel" panose="020B0503020204020204" pitchFamily="34" charset="0"/>
              </a:rPr>
              <a:t>Improved Feature Representation: </a:t>
            </a:r>
            <a:r>
              <a:rPr lang="en-US" sz="1600" dirty="0">
                <a:latin typeface="Corbel" panose="020B0503020204020204" pitchFamily="34" charset="0"/>
              </a:rPr>
              <a:t>Creating sophisticated feature representation methods can improve the models' ability to discriminate. To capture more accurate and reliable representations of cars, methods like attention mechanisms, graph convolutional networks, or self-supervised learning can be investigated.</a:t>
            </a:r>
          </a:p>
          <a:p>
            <a:pPr>
              <a:lnSpc>
                <a:spcPct val="90000"/>
              </a:lnSpc>
            </a:pPr>
            <a:r>
              <a:rPr lang="en-US" sz="1600" b="1" dirty="0">
                <a:latin typeface="Corbel" panose="020B0503020204020204" pitchFamily="34" charset="0"/>
              </a:rPr>
              <a:t>Robustness to Environmental Variations: </a:t>
            </a:r>
            <a:r>
              <a:rPr lang="en-US" sz="1600" dirty="0">
                <a:latin typeface="Corbel" panose="020B0503020204020204" pitchFamily="34" charset="0"/>
              </a:rPr>
              <a:t>It is essential to create algorithms that are more resistant to environmental changes. Techniques for data augmentation that are intended to imitate various lighting and weather situations may be used in this. </a:t>
            </a:r>
          </a:p>
          <a:p>
            <a:pPr>
              <a:lnSpc>
                <a:spcPct val="90000"/>
              </a:lnSpc>
            </a:pPr>
            <a:r>
              <a:rPr lang="en-US" sz="1600" b="1" dirty="0">
                <a:latin typeface="Corbel" panose="020B0503020204020204" pitchFamily="34" charset="0"/>
              </a:rPr>
              <a:t>Multi-Modal Fusion: </a:t>
            </a:r>
            <a:r>
              <a:rPr lang="en-US" sz="1600" dirty="0">
                <a:latin typeface="Corbel" panose="020B0503020204020204" pitchFamily="34" charset="0"/>
              </a:rPr>
              <a:t>The accuracy and robustness of vehicle re-identification can be increased by integrating numerous modalities, including photos, videos, and sensor data (such LiDAR, radar). To efficiently merge data from several modalities, fusion strategies like late fusion, early fusion, or attention-based fusion might be examined.</a:t>
            </a:r>
          </a:p>
          <a:p>
            <a:pPr>
              <a:lnSpc>
                <a:spcPct val="90000"/>
              </a:lnSpc>
            </a:pPr>
            <a:r>
              <a:rPr lang="en-US" sz="1600" b="1" dirty="0">
                <a:latin typeface="Corbel" panose="020B0503020204020204" pitchFamily="34" charset="0"/>
              </a:rPr>
              <a:t>Privacy-Preserving Methods: </a:t>
            </a:r>
            <a:r>
              <a:rPr lang="en-US" sz="1600" dirty="0">
                <a:latin typeface="Corbel" panose="020B0503020204020204" pitchFamily="34" charset="0"/>
              </a:rPr>
              <a:t>To address privacy issues, privacy-preserving procedures must be developed. To preserve the effectiveness of the re-identification process while retaining the privacy and security of the data, strategies like federated learning, secure multi-party computation, or differential privacy can be investigated</a:t>
            </a:r>
          </a:p>
        </p:txBody>
      </p:sp>
      <p:pic>
        <p:nvPicPr>
          <p:cNvPr id="19" name="Recorded Sound">
            <a:hlinkClick r:id="" action="ppaction://media"/>
            <a:extLst>
              <a:ext uri="{FF2B5EF4-FFF2-40B4-BE49-F238E27FC236}">
                <a16:creationId xmlns:a16="http://schemas.microsoft.com/office/drawing/2014/main" id="{5E74E647-5FCA-3BF4-F836-42C78BB6D3A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568317" y="5923280"/>
            <a:ext cx="406400" cy="406400"/>
          </a:xfrm>
          <a:prstGeom prst="rect">
            <a:avLst/>
          </a:prstGeom>
        </p:spPr>
      </p:pic>
    </p:spTree>
    <p:extLst>
      <p:ext uri="{BB962C8B-B14F-4D97-AF65-F5344CB8AC3E}">
        <p14:creationId xmlns:p14="http://schemas.microsoft.com/office/powerpoint/2010/main" val="949657004"/>
      </p:ext>
    </p:extLst>
  </p:cSld>
  <p:clrMapOvr>
    <a:masterClrMapping/>
  </p:clrMapOvr>
  <mc:AlternateContent xmlns:mc="http://schemas.openxmlformats.org/markup-compatibility/2006">
    <mc:Choice xmlns:p14="http://schemas.microsoft.com/office/powerpoint/2010/main" Requires="p14">
      <p:transition spd="slow" p14:dur="2000" advTm="23926"/>
    </mc:Choice>
    <mc:Fallback>
      <p:transition spd="slow" advTm="23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460"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19"/>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4ED18C4-67E3-43CE-9EC7-3809C35EE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FBE714BB-FFC1-4759-9828-5B89BFD7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ln w="6350" cap="flat" cmpd="sng" algn="ctr">
            <a:noFill/>
            <a:prstDash val="solid"/>
          </a:ln>
          <a:effectLst>
            <a:softEdge rad="0"/>
          </a:effectLst>
        </p:spPr>
      </p:sp>
      <p:sp>
        <p:nvSpPr>
          <p:cNvPr id="12" name="Rectangle 11">
            <a:extLst>
              <a:ext uri="{FF2B5EF4-FFF2-40B4-BE49-F238E27FC236}">
                <a16:creationId xmlns:a16="http://schemas.microsoft.com/office/drawing/2014/main" id="{8E0541FA-C333-41B0-AC8A-A3423BC480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accent1"/>
          </a:solidFill>
          <a:ln w="6350" cap="flat" cmpd="sng" algn="ctr">
            <a:noFill/>
            <a:prstDash val="solid"/>
          </a:ln>
          <a:effectLst>
            <a:softEdge rad="0"/>
          </a:effectLst>
        </p:spPr>
      </p:sp>
      <p:sp>
        <p:nvSpPr>
          <p:cNvPr id="2" name="Title 1">
            <a:extLst>
              <a:ext uri="{FF2B5EF4-FFF2-40B4-BE49-F238E27FC236}">
                <a16:creationId xmlns:a16="http://schemas.microsoft.com/office/drawing/2014/main" id="{D0B2797E-66B6-8543-12D7-D9C3680F0EFD}"/>
              </a:ext>
            </a:extLst>
          </p:cNvPr>
          <p:cNvSpPr>
            <a:spLocks noGrp="1"/>
          </p:cNvSpPr>
          <p:nvPr>
            <p:ph type="title"/>
          </p:nvPr>
        </p:nvSpPr>
        <p:spPr>
          <a:xfrm>
            <a:off x="556428" y="1112108"/>
            <a:ext cx="3754169" cy="4638936"/>
          </a:xfrm>
        </p:spPr>
        <p:txBody>
          <a:bodyPr anchor="t">
            <a:normAutofit/>
          </a:bodyPr>
          <a:lstStyle/>
          <a:p>
            <a:pPr algn="ctr"/>
            <a:r>
              <a:rPr lang="en-US" sz="4000" dirty="0">
                <a:solidFill>
                  <a:srgbClr val="FFFFFF"/>
                </a:solidFill>
                <a:latin typeface="Corbel" panose="020B0503020204020204" pitchFamily="34" charset="0"/>
              </a:rPr>
              <a:t>REFERENCES</a:t>
            </a:r>
          </a:p>
        </p:txBody>
      </p:sp>
      <p:sp>
        <p:nvSpPr>
          <p:cNvPr id="3" name="Content Placeholder 2">
            <a:extLst>
              <a:ext uri="{FF2B5EF4-FFF2-40B4-BE49-F238E27FC236}">
                <a16:creationId xmlns:a16="http://schemas.microsoft.com/office/drawing/2014/main" id="{455F6F71-2D1D-02CC-DC9A-180C88B3761C}"/>
              </a:ext>
            </a:extLst>
          </p:cNvPr>
          <p:cNvSpPr>
            <a:spLocks noGrp="1"/>
          </p:cNvSpPr>
          <p:nvPr>
            <p:ph idx="1"/>
          </p:nvPr>
        </p:nvSpPr>
        <p:spPr>
          <a:xfrm>
            <a:off x="5375415" y="1112108"/>
            <a:ext cx="5939709" cy="4638936"/>
          </a:xfrm>
        </p:spPr>
        <p:txBody>
          <a:bodyPr>
            <a:normAutofit/>
          </a:bodyPr>
          <a:lstStyle/>
          <a:p>
            <a:pPr>
              <a:lnSpc>
                <a:spcPct val="90000"/>
              </a:lnSpc>
            </a:pPr>
            <a:r>
              <a:rPr lang="en-US" sz="1600" dirty="0">
                <a:latin typeface="Corbel" panose="020B0503020204020204" pitchFamily="34" charset="0"/>
              </a:rPr>
              <a:t>A Two-Stream Siamese Neural Network for Vehicle Re-Identification by Using Non-Overlapping Cameras - </a:t>
            </a:r>
            <a:r>
              <a:rPr lang="en-US" sz="1600" dirty="0">
                <a:latin typeface="Corbel" panose="020B0503020204020204" pitchFamily="34" charset="0"/>
                <a:hlinkClick r:id="rId4"/>
              </a:rPr>
              <a:t>https://paperswithcode.com/paper/a-two-stream-siamese-neural-network-for</a:t>
            </a:r>
            <a:endParaRPr lang="en-US" sz="1600" dirty="0">
              <a:latin typeface="Corbel" panose="020B0503020204020204" pitchFamily="34" charset="0"/>
            </a:endParaRPr>
          </a:p>
          <a:p>
            <a:pPr>
              <a:lnSpc>
                <a:spcPct val="90000"/>
              </a:lnSpc>
            </a:pPr>
            <a:r>
              <a:rPr lang="en-US" sz="1600" dirty="0" err="1">
                <a:latin typeface="Corbel" panose="020B0503020204020204" pitchFamily="34" charset="0"/>
              </a:rPr>
              <a:t>TransReID</a:t>
            </a:r>
            <a:r>
              <a:rPr lang="en-US" sz="1600" dirty="0">
                <a:latin typeface="Corbel" panose="020B0503020204020204" pitchFamily="34" charset="0"/>
              </a:rPr>
              <a:t>: Transformer-based Object Re-Identification: </a:t>
            </a:r>
            <a:r>
              <a:rPr lang="en-US" sz="1600" dirty="0">
                <a:latin typeface="Corbel" panose="020B0503020204020204" pitchFamily="34" charset="0"/>
                <a:hlinkClick r:id="rId5"/>
              </a:rPr>
              <a:t>https://paperswithcode.com/paper/transreid-transformer-based-object-re</a:t>
            </a:r>
            <a:endParaRPr lang="en-US" sz="1600" dirty="0">
              <a:latin typeface="Corbel" panose="020B0503020204020204" pitchFamily="34" charset="0"/>
            </a:endParaRPr>
          </a:p>
          <a:p>
            <a:pPr>
              <a:lnSpc>
                <a:spcPct val="90000"/>
              </a:lnSpc>
            </a:pPr>
            <a:r>
              <a:rPr lang="en-US" sz="1600" dirty="0">
                <a:latin typeface="Corbel" panose="020B0503020204020204" pitchFamily="34" charset="0"/>
              </a:rPr>
              <a:t>VOC-</a:t>
            </a:r>
            <a:r>
              <a:rPr lang="en-US" sz="1600" dirty="0" err="1">
                <a:latin typeface="Corbel" panose="020B0503020204020204" pitchFamily="34" charset="0"/>
              </a:rPr>
              <a:t>ReID</a:t>
            </a:r>
            <a:r>
              <a:rPr lang="en-US" sz="1600" dirty="0">
                <a:latin typeface="Corbel" panose="020B0503020204020204" pitchFamily="34" charset="0"/>
              </a:rPr>
              <a:t>: Vehicle Re-identification based on Vehicle-Orientation-Camera: </a:t>
            </a:r>
            <a:r>
              <a:rPr lang="en-US" sz="1600" dirty="0">
                <a:latin typeface="Corbel" panose="020B0503020204020204" pitchFamily="34" charset="0"/>
                <a:hlinkClick r:id="rId6"/>
              </a:rPr>
              <a:t>https://paperswithcode.com/paper/voc-reid-vehicle-re-identification-based-on</a:t>
            </a:r>
            <a:endParaRPr lang="en-US" sz="1600" dirty="0">
              <a:latin typeface="Corbel" panose="020B0503020204020204" pitchFamily="34" charset="0"/>
            </a:endParaRPr>
          </a:p>
          <a:p>
            <a:pPr>
              <a:lnSpc>
                <a:spcPct val="90000"/>
              </a:lnSpc>
            </a:pPr>
            <a:r>
              <a:rPr lang="en-US" sz="1600" dirty="0">
                <a:latin typeface="Corbel" panose="020B0503020204020204" pitchFamily="34" charset="0"/>
              </a:rPr>
              <a:t>Orientation-aware Vehicle Re-identification with Semantics-guided Part Attention Network: </a:t>
            </a:r>
            <a:r>
              <a:rPr lang="en-US" sz="1600" dirty="0">
                <a:latin typeface="Corbel" panose="020B0503020204020204" pitchFamily="34" charset="0"/>
                <a:hlinkClick r:id="rId7"/>
              </a:rPr>
              <a:t>https://paperswithcode.com/paper/orientation-aware-vehicle-re-identification</a:t>
            </a:r>
            <a:endParaRPr lang="en-US" sz="1600" dirty="0">
              <a:latin typeface="Corbel" panose="020B0503020204020204" pitchFamily="34" charset="0"/>
            </a:endParaRPr>
          </a:p>
          <a:p>
            <a:pPr>
              <a:lnSpc>
                <a:spcPct val="90000"/>
              </a:lnSpc>
            </a:pPr>
            <a:endParaRPr lang="en-US" dirty="0"/>
          </a:p>
          <a:p>
            <a:pPr marL="0" indent="0">
              <a:lnSpc>
                <a:spcPct val="90000"/>
              </a:lnSpc>
              <a:buNone/>
            </a:pPr>
            <a:endParaRPr lang="en-US" dirty="0"/>
          </a:p>
        </p:txBody>
      </p:sp>
      <p:pic>
        <p:nvPicPr>
          <p:cNvPr id="4" name="Recorded Sound">
            <a:hlinkClick r:id="" action="ppaction://media"/>
            <a:extLst>
              <a:ext uri="{FF2B5EF4-FFF2-40B4-BE49-F238E27FC236}">
                <a16:creationId xmlns:a16="http://schemas.microsoft.com/office/drawing/2014/main" id="{317F30DE-C7BF-E54B-1C16-A7406AE8471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740845" y="5982450"/>
            <a:ext cx="406400" cy="406400"/>
          </a:xfrm>
          <a:prstGeom prst="rect">
            <a:avLst/>
          </a:prstGeom>
        </p:spPr>
      </p:pic>
    </p:spTree>
    <p:extLst>
      <p:ext uri="{BB962C8B-B14F-4D97-AF65-F5344CB8AC3E}">
        <p14:creationId xmlns:p14="http://schemas.microsoft.com/office/powerpoint/2010/main" val="2346247300"/>
      </p:ext>
    </p:extLst>
  </p:cSld>
  <p:clrMapOvr>
    <a:masterClrMapping/>
  </p:clrMapOvr>
  <mc:AlternateContent xmlns:mc="http://schemas.openxmlformats.org/markup-compatibility/2006">
    <mc:Choice xmlns:p14="http://schemas.microsoft.com/office/powerpoint/2010/main" Requires="p14">
      <p:transition spd="slow" p14:dur="2000" advTm="4630"/>
    </mc:Choice>
    <mc:Fallback>
      <p:transition spd="slow" advTm="4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0E9B969E-CD96-4162-BA90-449BBDA95E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3162" cy="6858000"/>
          </a:xfrm>
          <a:prstGeom prst="rect">
            <a:avLst/>
          </a:prstGeom>
          <a:solidFill>
            <a:schemeClr val="accent1"/>
          </a:solidFill>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6B6401A4-FEE5-4976-857C-1FD0CDB2E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3162" y="0"/>
            <a:ext cx="816874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Handshake">
            <a:extLst>
              <a:ext uri="{FF2B5EF4-FFF2-40B4-BE49-F238E27FC236}">
                <a16:creationId xmlns:a16="http://schemas.microsoft.com/office/drawing/2014/main" id="{B250603B-D750-B847-23FD-2AFE624F41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020018" y="470748"/>
            <a:ext cx="5069840" cy="5410202"/>
          </a:xfrm>
          <a:prstGeom prst="rect">
            <a:avLst/>
          </a:prstGeom>
        </p:spPr>
      </p:pic>
      <p:sp>
        <p:nvSpPr>
          <p:cNvPr id="30" name="Rectangle 29">
            <a:extLst>
              <a:ext uri="{FF2B5EF4-FFF2-40B4-BE49-F238E27FC236}">
                <a16:creationId xmlns:a16="http://schemas.microsoft.com/office/drawing/2014/main" id="{047AF1DF-6993-45FB-92A5-C36B1A680F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25029" cy="6858000"/>
          </a:xfrm>
          <a:prstGeom prst="rect">
            <a:avLst/>
          </a:prstGeom>
          <a:blipFill dpi="0" rotWithShape="1">
            <a:blip r:embed="rId6">
              <a:alphaModFix amt="6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6C87630-B6EB-4C19-3726-0CBEC5AA81C9}"/>
              </a:ext>
            </a:extLst>
          </p:cNvPr>
          <p:cNvSpPr>
            <a:spLocks noGrp="1"/>
          </p:cNvSpPr>
          <p:nvPr>
            <p:ph type="title"/>
          </p:nvPr>
        </p:nvSpPr>
        <p:spPr>
          <a:xfrm>
            <a:off x="228598" y="2184036"/>
            <a:ext cx="5410201" cy="2329062"/>
          </a:xfrm>
        </p:spPr>
        <p:txBody>
          <a:bodyPr>
            <a:normAutofit/>
          </a:bodyPr>
          <a:lstStyle/>
          <a:p>
            <a:r>
              <a:rPr lang="en-US" sz="5400" dirty="0">
                <a:solidFill>
                  <a:srgbClr val="FFFFFF"/>
                </a:solidFill>
                <a:latin typeface="Corbel" panose="020B0503020204020204" pitchFamily="34" charset="0"/>
              </a:rPr>
              <a:t>THANK YOU</a:t>
            </a:r>
          </a:p>
        </p:txBody>
      </p:sp>
      <p:sp>
        <p:nvSpPr>
          <p:cNvPr id="3" name="Content Placeholder 2">
            <a:extLst>
              <a:ext uri="{FF2B5EF4-FFF2-40B4-BE49-F238E27FC236}">
                <a16:creationId xmlns:a16="http://schemas.microsoft.com/office/drawing/2014/main" id="{5D02A0A5-9E9D-239D-22C2-F62F4BAA08A5}"/>
              </a:ext>
            </a:extLst>
          </p:cNvPr>
          <p:cNvSpPr>
            <a:spLocks noGrp="1"/>
          </p:cNvSpPr>
          <p:nvPr>
            <p:ph idx="1"/>
          </p:nvPr>
        </p:nvSpPr>
        <p:spPr>
          <a:xfrm>
            <a:off x="643337" y="2184036"/>
            <a:ext cx="2888439" cy="3869634"/>
          </a:xfrm>
        </p:spPr>
        <p:txBody>
          <a:bodyPr>
            <a:normAutofit/>
          </a:bodyPr>
          <a:lstStyle/>
          <a:p>
            <a:endParaRPr lang="en-US" sz="1600" dirty="0">
              <a:solidFill>
                <a:srgbClr val="FFFFFF"/>
              </a:solidFill>
            </a:endParaRPr>
          </a:p>
          <a:p>
            <a:endParaRPr lang="en-US" sz="1600" dirty="0">
              <a:solidFill>
                <a:srgbClr val="FFFFFF"/>
              </a:solidFill>
            </a:endParaRPr>
          </a:p>
          <a:p>
            <a:endParaRPr lang="en-US" sz="1600" dirty="0">
              <a:solidFill>
                <a:srgbClr val="FFFFFF"/>
              </a:solidFill>
            </a:endParaRPr>
          </a:p>
          <a:p>
            <a:pPr marL="0" indent="0">
              <a:buNone/>
            </a:pPr>
            <a:endParaRPr lang="en-US" sz="1600" dirty="0">
              <a:solidFill>
                <a:srgbClr val="FFFFFF"/>
              </a:solidFill>
            </a:endParaRPr>
          </a:p>
        </p:txBody>
      </p:sp>
      <p:pic>
        <p:nvPicPr>
          <p:cNvPr id="4" name="Recorded Sound">
            <a:hlinkClick r:id="" action="ppaction://media"/>
            <a:extLst>
              <a:ext uri="{FF2B5EF4-FFF2-40B4-BE49-F238E27FC236}">
                <a16:creationId xmlns:a16="http://schemas.microsoft.com/office/drawing/2014/main" id="{6D6F3DEA-F808-1982-73AD-7C7B787C433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0482053" y="6262298"/>
            <a:ext cx="406400" cy="406400"/>
          </a:xfrm>
          <a:prstGeom prst="rect">
            <a:avLst/>
          </a:prstGeom>
        </p:spPr>
      </p:pic>
    </p:spTree>
    <p:extLst>
      <p:ext uri="{BB962C8B-B14F-4D97-AF65-F5344CB8AC3E}">
        <p14:creationId xmlns:p14="http://schemas.microsoft.com/office/powerpoint/2010/main" val="4293684142"/>
      </p:ext>
    </p:extLst>
  </p:cSld>
  <p:clrMapOvr>
    <a:masterClrMapping/>
  </p:clrMapOvr>
  <mc:AlternateContent xmlns:mc="http://schemas.openxmlformats.org/markup-compatibility/2006">
    <mc:Choice xmlns:p14="http://schemas.microsoft.com/office/powerpoint/2010/main" Requires="p14">
      <p:transition spd="slow" p14:dur="2000" advTm="4352"/>
    </mc:Choice>
    <mc:Fallback>
      <p:transition spd="slow" advTm="4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5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8CE8-B1C2-AC22-C2DD-F0989157594C}"/>
              </a:ext>
            </a:extLst>
          </p:cNvPr>
          <p:cNvSpPr>
            <a:spLocks noGrp="1"/>
          </p:cNvSpPr>
          <p:nvPr>
            <p:ph type="title"/>
          </p:nvPr>
        </p:nvSpPr>
        <p:spPr>
          <a:xfrm>
            <a:off x="7064082" y="642594"/>
            <a:ext cx="4472921" cy="1371600"/>
          </a:xfrm>
        </p:spPr>
        <p:txBody>
          <a:bodyPr vert="horz" lIns="91440" tIns="45720" rIns="91440" bIns="45720" rtlCol="0" anchor="ctr">
            <a:normAutofit/>
          </a:bodyPr>
          <a:lstStyle/>
          <a:p>
            <a:r>
              <a:rPr lang="en-US" sz="4400" dirty="0">
                <a:latin typeface="Corbel" panose="020B0503020204020204" pitchFamily="34" charset="0"/>
              </a:rPr>
              <a:t>TABLE OF CONTENTS</a:t>
            </a:r>
          </a:p>
        </p:txBody>
      </p:sp>
      <p:sp useBgFill="1">
        <p:nvSpPr>
          <p:cNvPr id="42" name="Rectangle 41">
            <a:extLst>
              <a:ext uri="{FF2B5EF4-FFF2-40B4-BE49-F238E27FC236}">
                <a16:creationId xmlns:a16="http://schemas.microsoft.com/office/drawing/2014/main" id="{6936D704-5904-42AD-9DA1-E236DCE15D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57945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Graphic 22" descr="List">
            <a:extLst>
              <a:ext uri="{FF2B5EF4-FFF2-40B4-BE49-F238E27FC236}">
                <a16:creationId xmlns:a16="http://schemas.microsoft.com/office/drawing/2014/main" id="{47412E00-2E8A-B21B-E7F4-30E3B0E777D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7654" y="751821"/>
            <a:ext cx="5367165" cy="5367165"/>
          </a:xfrm>
          <a:prstGeom prst="rect">
            <a:avLst/>
          </a:prstGeom>
        </p:spPr>
      </p:pic>
      <p:sp>
        <p:nvSpPr>
          <p:cNvPr id="5" name="Rectangle 4">
            <a:extLst>
              <a:ext uri="{FF2B5EF4-FFF2-40B4-BE49-F238E27FC236}">
                <a16:creationId xmlns:a16="http://schemas.microsoft.com/office/drawing/2014/main" id="{C81C3EBA-FDAA-16AB-9064-E3EE2CE05AFC}"/>
              </a:ext>
            </a:extLst>
          </p:cNvPr>
          <p:cNvSpPr/>
          <p:nvPr/>
        </p:nvSpPr>
        <p:spPr>
          <a:xfrm>
            <a:off x="6678002" y="2187066"/>
            <a:ext cx="4472922" cy="3931920"/>
          </a:xfrm>
          <a:prstGeom prst="rect">
            <a:avLst/>
          </a:prstGeom>
          <a:scene3d>
            <a:camera prst="perspectiveFront"/>
            <a:lightRig rig="threePt" dir="t"/>
          </a:scene3d>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ormAutofit/>
          </a:bodyPr>
          <a:lstStyle/>
          <a:p>
            <a:pPr indent="-182880" defTabSz="914400">
              <a:spcBef>
                <a:spcPct val="20000"/>
              </a:spcBef>
              <a:spcAft>
                <a:spcPts val="600"/>
              </a:spcAft>
              <a:buClr>
                <a:schemeClr val="tx1">
                  <a:lumMod val="85000"/>
                  <a:lumOff val="15000"/>
                </a:schemeClr>
              </a:buClr>
              <a:buSzPct val="115000"/>
              <a:buFont typeface="Garamond" pitchFamily="18" charset="0"/>
              <a:buChar char="◦"/>
            </a:pPr>
            <a:r>
              <a:rPr lang="en-US" dirty="0">
                <a:solidFill>
                  <a:schemeClr val="tx1"/>
                </a:solidFill>
                <a:latin typeface="Corbel" panose="020B0503020204020204" pitchFamily="34" charset="0"/>
              </a:rPr>
              <a:t>1.Vehicle re identification in deep learning</a:t>
            </a:r>
          </a:p>
          <a:p>
            <a:pPr indent="-182880" defTabSz="914400">
              <a:spcBef>
                <a:spcPct val="20000"/>
              </a:spcBef>
              <a:spcAft>
                <a:spcPts val="600"/>
              </a:spcAft>
              <a:buClr>
                <a:schemeClr val="tx1">
                  <a:lumMod val="85000"/>
                  <a:lumOff val="15000"/>
                </a:schemeClr>
              </a:buClr>
              <a:buSzPct val="115000"/>
              <a:buFont typeface="Garamond" pitchFamily="18" charset="0"/>
              <a:buChar char="◦"/>
            </a:pPr>
            <a:r>
              <a:rPr lang="en-US" dirty="0">
                <a:solidFill>
                  <a:schemeClr val="tx1"/>
                </a:solidFill>
                <a:latin typeface="Corbel" panose="020B0503020204020204" pitchFamily="34" charset="0"/>
              </a:rPr>
              <a:t>2.Literarture Review</a:t>
            </a:r>
          </a:p>
          <a:p>
            <a:pPr indent="-182880" defTabSz="914400">
              <a:spcBef>
                <a:spcPct val="20000"/>
              </a:spcBef>
              <a:spcAft>
                <a:spcPts val="600"/>
              </a:spcAft>
              <a:buClr>
                <a:schemeClr val="tx1">
                  <a:lumMod val="85000"/>
                  <a:lumOff val="15000"/>
                </a:schemeClr>
              </a:buClr>
              <a:buSzPct val="115000"/>
              <a:buFont typeface="Garamond" pitchFamily="18" charset="0"/>
              <a:buChar char="◦"/>
            </a:pPr>
            <a:r>
              <a:rPr lang="en-US" dirty="0">
                <a:solidFill>
                  <a:schemeClr val="tx1"/>
                </a:solidFill>
                <a:latin typeface="Corbel" panose="020B0503020204020204" pitchFamily="34" charset="0"/>
              </a:rPr>
              <a:t>3.Application of vehicle re identification in current research</a:t>
            </a:r>
          </a:p>
          <a:p>
            <a:pPr indent="-182880" defTabSz="914400">
              <a:spcBef>
                <a:spcPct val="20000"/>
              </a:spcBef>
              <a:spcAft>
                <a:spcPts val="600"/>
              </a:spcAft>
              <a:buClr>
                <a:schemeClr val="tx1">
                  <a:lumMod val="85000"/>
                  <a:lumOff val="15000"/>
                </a:schemeClr>
              </a:buClr>
              <a:buSzPct val="115000"/>
              <a:buFont typeface="Garamond" pitchFamily="18" charset="0"/>
              <a:buChar char="◦"/>
            </a:pPr>
            <a:r>
              <a:rPr lang="en-US" dirty="0">
                <a:solidFill>
                  <a:schemeClr val="tx1"/>
                </a:solidFill>
                <a:latin typeface="Corbel" panose="020B0503020204020204" pitchFamily="34" charset="0"/>
              </a:rPr>
              <a:t>4. Potential Future Developments</a:t>
            </a:r>
          </a:p>
        </p:txBody>
      </p:sp>
      <p:pic>
        <p:nvPicPr>
          <p:cNvPr id="27" name="Recorded Sound">
            <a:hlinkClick r:id="" action="ppaction://media"/>
            <a:extLst>
              <a:ext uri="{FF2B5EF4-FFF2-40B4-BE49-F238E27FC236}">
                <a16:creationId xmlns:a16="http://schemas.microsoft.com/office/drawing/2014/main" id="{6C6D548B-59DF-ABFA-D4C1-B3F52EE2F46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744524" y="5623560"/>
            <a:ext cx="406400" cy="406400"/>
          </a:xfrm>
          <a:prstGeom prst="rect">
            <a:avLst/>
          </a:prstGeom>
        </p:spPr>
      </p:pic>
    </p:spTree>
    <p:extLst>
      <p:ext uri="{BB962C8B-B14F-4D97-AF65-F5344CB8AC3E}">
        <p14:creationId xmlns:p14="http://schemas.microsoft.com/office/powerpoint/2010/main" val="3767573570"/>
      </p:ext>
    </p:extLst>
  </p:cSld>
  <p:clrMapOvr>
    <a:masterClrMapping/>
  </p:clrMapOvr>
  <mc:AlternateContent xmlns:mc="http://schemas.openxmlformats.org/markup-compatibility/2006">
    <mc:Choice xmlns:p14="http://schemas.microsoft.com/office/powerpoint/2010/main" Requires="p14">
      <p:transition spd="slow" p14:dur="2000" advTm="16287"/>
    </mc:Choice>
    <mc:Fallback>
      <p:transition spd="slow" advTm="162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287"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99B1821C-2E7E-4A0F-9DEE-DA1242BD41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6" name="Picture 15" descr="Abstract background of data">
            <a:extLst>
              <a:ext uri="{FF2B5EF4-FFF2-40B4-BE49-F238E27FC236}">
                <a16:creationId xmlns:a16="http://schemas.microsoft.com/office/drawing/2014/main" id="{86484608-6539-E390-FC4C-A9650643E2DA}"/>
              </a:ext>
            </a:extLst>
          </p:cNvPr>
          <p:cNvPicPr>
            <a:picLocks noChangeAspect="1"/>
          </p:cNvPicPr>
          <p:nvPr/>
        </p:nvPicPr>
        <p:blipFill rotWithShape="1">
          <a:blip r:embed="rId4">
            <a:duotone>
              <a:schemeClr val="accent1">
                <a:shade val="45000"/>
                <a:satMod val="135000"/>
              </a:schemeClr>
              <a:prstClr val="white"/>
            </a:duotone>
            <a:alphaModFix amt="75000"/>
          </a:blip>
          <a:srcRect l="9091" t="2660" b="6431"/>
          <a:stretch/>
        </p:blipFill>
        <p:spPr>
          <a:xfrm>
            <a:off x="20" y="18770"/>
            <a:ext cx="12191980" cy="6857990"/>
          </a:xfrm>
          <a:prstGeom prst="rect">
            <a:avLst/>
          </a:prstGeom>
        </p:spPr>
      </p:pic>
      <p:sp>
        <p:nvSpPr>
          <p:cNvPr id="29" name="Rectangle 28">
            <a:extLst>
              <a:ext uri="{FF2B5EF4-FFF2-40B4-BE49-F238E27FC236}">
                <a16:creationId xmlns:a16="http://schemas.microsoft.com/office/drawing/2014/main" id="{52BB9502-B4F7-4349-B66A-B68DEAAA83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9943" y="237744"/>
            <a:ext cx="7652977" cy="6382512"/>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6351C05-4410-C5E9-7807-85FEEB73AC7D}"/>
              </a:ext>
            </a:extLst>
          </p:cNvPr>
          <p:cNvSpPr>
            <a:spLocks noGrp="1"/>
          </p:cNvSpPr>
          <p:nvPr>
            <p:ph type="title"/>
          </p:nvPr>
        </p:nvSpPr>
        <p:spPr>
          <a:xfrm>
            <a:off x="4740751" y="1046480"/>
            <a:ext cx="6718433" cy="715746"/>
          </a:xfrm>
        </p:spPr>
        <p:txBody>
          <a:bodyPr>
            <a:normAutofit/>
          </a:bodyPr>
          <a:lstStyle/>
          <a:p>
            <a:r>
              <a:rPr lang="en-US" sz="2800" b="1" dirty="0">
                <a:solidFill>
                  <a:schemeClr val="tx1">
                    <a:lumMod val="75000"/>
                    <a:lumOff val="25000"/>
                  </a:schemeClr>
                </a:solidFill>
                <a:latin typeface="Corbel" panose="020B0503020204020204" pitchFamily="34" charset="0"/>
              </a:rPr>
              <a:t>Vehicle re identification in deep learning</a:t>
            </a:r>
          </a:p>
        </p:txBody>
      </p:sp>
      <p:sp>
        <p:nvSpPr>
          <p:cNvPr id="3" name="Content Placeholder 2">
            <a:extLst>
              <a:ext uri="{FF2B5EF4-FFF2-40B4-BE49-F238E27FC236}">
                <a16:creationId xmlns:a16="http://schemas.microsoft.com/office/drawing/2014/main" id="{2559BFF2-049C-D1D0-440B-B4BAD33E4454}"/>
              </a:ext>
            </a:extLst>
          </p:cNvPr>
          <p:cNvSpPr>
            <a:spLocks noGrp="1"/>
          </p:cNvSpPr>
          <p:nvPr>
            <p:ph idx="1"/>
          </p:nvPr>
        </p:nvSpPr>
        <p:spPr>
          <a:xfrm>
            <a:off x="4740752" y="1999970"/>
            <a:ext cx="6718434" cy="4035070"/>
          </a:xfrm>
        </p:spPr>
        <p:txBody>
          <a:bodyPr>
            <a:normAutofit/>
          </a:bodyPr>
          <a:lstStyle/>
          <a:p>
            <a:r>
              <a:rPr lang="en-US" sz="1600" dirty="0">
                <a:solidFill>
                  <a:schemeClr val="tx1">
                    <a:lumMod val="75000"/>
                    <a:lumOff val="25000"/>
                  </a:schemeClr>
                </a:solidFill>
                <a:latin typeface="Corbel" panose="020B0503020204020204" pitchFamily="34" charset="0"/>
              </a:rPr>
              <a:t>Re-identifying vehicle is a crucial computer vision problem that seeks to recognize and track vehicles across various cameras or video frames. In this area, deep learning models have shown findings that are encouraging, offering precise and effective solutions. </a:t>
            </a:r>
          </a:p>
          <a:p>
            <a:r>
              <a:rPr lang="en-US" sz="1600" dirty="0">
                <a:solidFill>
                  <a:schemeClr val="tx1">
                    <a:lumMod val="75000"/>
                    <a:lumOff val="25000"/>
                  </a:schemeClr>
                </a:solidFill>
                <a:latin typeface="Corbel" panose="020B0503020204020204" pitchFamily="34" charset="0"/>
              </a:rPr>
              <a:t>Example - automatic license plate recognition (ALPR), </a:t>
            </a:r>
            <a:r>
              <a:rPr lang="en-US" sz="1600" dirty="0" err="1">
                <a:solidFill>
                  <a:schemeClr val="tx1">
                    <a:lumMod val="75000"/>
                    <a:lumOff val="25000"/>
                  </a:schemeClr>
                </a:solidFill>
                <a:latin typeface="Corbel" panose="020B0503020204020204" pitchFamily="34" charset="0"/>
              </a:rPr>
              <a:t>AutoVu</a:t>
            </a:r>
            <a:r>
              <a:rPr lang="en-US" sz="1600" dirty="0">
                <a:solidFill>
                  <a:schemeClr val="tx1">
                    <a:lumMod val="75000"/>
                    <a:lumOff val="25000"/>
                  </a:schemeClr>
                </a:solidFill>
                <a:latin typeface="Corbel" panose="020B0503020204020204" pitchFamily="34" charset="0"/>
              </a:rPr>
              <a:t>™ solution</a:t>
            </a:r>
          </a:p>
          <a:p>
            <a:r>
              <a:rPr lang="en-US" sz="1600" dirty="0">
                <a:solidFill>
                  <a:schemeClr val="tx1">
                    <a:lumMod val="75000"/>
                    <a:lumOff val="25000"/>
                  </a:schemeClr>
                </a:solidFill>
                <a:latin typeface="Corbel" panose="020B0503020204020204" pitchFamily="34" charset="0"/>
              </a:rPr>
              <a:t>Deep learning techniques for vehicle re-identification have great promise for several sectors, including surveillance and security, transportation administration, the auto industry, and urban planning. </a:t>
            </a:r>
          </a:p>
          <a:p>
            <a:r>
              <a:rPr lang="en-US" sz="1600" b="1" dirty="0">
                <a:solidFill>
                  <a:schemeClr val="tx1">
                    <a:lumMod val="75000"/>
                    <a:lumOff val="25000"/>
                  </a:schemeClr>
                </a:solidFill>
                <a:latin typeface="Corbel" panose="020B0503020204020204" pitchFamily="34" charset="0"/>
              </a:rPr>
              <a:t>Scope:</a:t>
            </a:r>
          </a:p>
          <a:p>
            <a:r>
              <a:rPr lang="en-US" sz="1600" dirty="0">
                <a:solidFill>
                  <a:schemeClr val="tx1">
                    <a:lumMod val="75000"/>
                    <a:lumOff val="25000"/>
                  </a:schemeClr>
                </a:solidFill>
                <a:latin typeface="Corbel" panose="020B0503020204020204" pitchFamily="34" charset="0"/>
              </a:rPr>
              <a:t>The goal of the project is to create methods that can successfully match and identify automobiles in a variety of camera angles, lighting situations, occlusions, and image alterations.</a:t>
            </a:r>
          </a:p>
        </p:txBody>
      </p:sp>
      <p:pic>
        <p:nvPicPr>
          <p:cNvPr id="4" name="Recorded Sound">
            <a:hlinkClick r:id="" action="ppaction://media"/>
            <a:extLst>
              <a:ext uri="{FF2B5EF4-FFF2-40B4-BE49-F238E27FC236}">
                <a16:creationId xmlns:a16="http://schemas.microsoft.com/office/drawing/2014/main" id="{935E913A-2AAE-86E6-10A8-6936A9621BD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979126" y="5782746"/>
            <a:ext cx="406400" cy="406400"/>
          </a:xfrm>
          <a:prstGeom prst="rect">
            <a:avLst/>
          </a:prstGeom>
        </p:spPr>
      </p:pic>
    </p:spTree>
    <p:extLst>
      <p:ext uri="{BB962C8B-B14F-4D97-AF65-F5344CB8AC3E}">
        <p14:creationId xmlns:p14="http://schemas.microsoft.com/office/powerpoint/2010/main" val="24861830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77773"/>
    </mc:Choice>
    <mc:Fallback>
      <p:transition spd="slow" advTm="777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777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5118A-3662-28ED-095F-4B9E225F8725}"/>
              </a:ext>
            </a:extLst>
          </p:cNvPr>
          <p:cNvSpPr>
            <a:spLocks noGrp="1"/>
          </p:cNvSpPr>
          <p:nvPr>
            <p:ph type="title"/>
          </p:nvPr>
        </p:nvSpPr>
        <p:spPr/>
        <p:txBody>
          <a:bodyPr>
            <a:normAutofit/>
          </a:bodyPr>
          <a:lstStyle/>
          <a:p>
            <a:r>
              <a:rPr lang="en-US" sz="2800" dirty="0">
                <a:latin typeface="Corbel" panose="020B0503020204020204" pitchFamily="34" charset="0"/>
              </a:rPr>
              <a:t>State-Of-the-Art Techniques list in Vehicle Re identification:</a:t>
            </a:r>
          </a:p>
        </p:txBody>
      </p:sp>
      <p:pic>
        <p:nvPicPr>
          <p:cNvPr id="4" name="Content Placeholder 3">
            <a:extLst>
              <a:ext uri="{FF2B5EF4-FFF2-40B4-BE49-F238E27FC236}">
                <a16:creationId xmlns:a16="http://schemas.microsoft.com/office/drawing/2014/main" id="{280FF6AB-38A2-C326-8A27-E0C431BA8635}"/>
              </a:ext>
            </a:extLst>
          </p:cNvPr>
          <p:cNvPicPr>
            <a:picLocks noGrp="1" noChangeAspect="1"/>
          </p:cNvPicPr>
          <p:nvPr>
            <p:ph idx="1"/>
          </p:nvPr>
        </p:nvPicPr>
        <p:blipFill>
          <a:blip r:embed="rId4"/>
          <a:stretch>
            <a:fillRect/>
          </a:stretch>
        </p:blipFill>
        <p:spPr>
          <a:xfrm>
            <a:off x="2052320" y="1756144"/>
            <a:ext cx="6939280" cy="4459262"/>
          </a:xfrm>
          <a:prstGeom prst="rect">
            <a:avLst/>
          </a:prstGeom>
        </p:spPr>
      </p:pic>
      <p:pic>
        <p:nvPicPr>
          <p:cNvPr id="6" name="Recorded Sound">
            <a:hlinkClick r:id="" action="ppaction://media"/>
            <a:extLst>
              <a:ext uri="{FF2B5EF4-FFF2-40B4-BE49-F238E27FC236}">
                <a16:creationId xmlns:a16="http://schemas.microsoft.com/office/drawing/2014/main" id="{BFCE49CF-4F7D-0115-3785-AE70705DE1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231695" y="5770187"/>
            <a:ext cx="406400" cy="406400"/>
          </a:xfrm>
          <a:prstGeom prst="rect">
            <a:avLst/>
          </a:prstGeom>
        </p:spPr>
      </p:pic>
    </p:spTree>
    <p:extLst>
      <p:ext uri="{BB962C8B-B14F-4D97-AF65-F5344CB8AC3E}">
        <p14:creationId xmlns:p14="http://schemas.microsoft.com/office/powerpoint/2010/main" val="646174070"/>
      </p:ext>
    </p:extLst>
  </p:cSld>
  <p:clrMapOvr>
    <a:masterClrMapping/>
  </p:clrMapOvr>
  <mc:AlternateContent xmlns:mc="http://schemas.openxmlformats.org/markup-compatibility/2006">
    <mc:Choice xmlns:p14="http://schemas.microsoft.com/office/powerpoint/2010/main" Requires="p14">
      <p:transition spd="slow" p14:dur="2000" advTm="5583"/>
    </mc:Choice>
    <mc:Fallback>
      <p:transition spd="slow" advTm="55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72"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E8A681B6-C98A-4D7F-9909-63C374D7FF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86921645-A847-4076-A874-CFBEF05D54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 y="0"/>
            <a:ext cx="12192000" cy="6858000"/>
          </a:xfrm>
          <a:prstGeom prst="rect">
            <a:avLst/>
          </a:prstGeom>
          <a:blipFill dpi="0" rotWithShape="1">
            <a:blip r:embed="rId4">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7" name="Rectangle 36">
            <a:extLst>
              <a:ext uri="{FF2B5EF4-FFF2-40B4-BE49-F238E27FC236}">
                <a16:creationId xmlns:a16="http://schemas.microsoft.com/office/drawing/2014/main" id="{287E2693-C177-414F-876F-B876A5264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337" y="643464"/>
            <a:ext cx="6269159" cy="5571072"/>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39" name="Rectangle 38">
            <a:extLst>
              <a:ext uri="{FF2B5EF4-FFF2-40B4-BE49-F238E27FC236}">
                <a16:creationId xmlns:a16="http://schemas.microsoft.com/office/drawing/2014/main" id="{085CBAFF-E8C0-44C2-9827-9B1C0397BB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6116" y="809244"/>
            <a:ext cx="5943600" cy="5239512"/>
          </a:xfrm>
          <a:prstGeom prst="rect">
            <a:avLst/>
          </a:prstGeom>
          <a:noFill/>
          <a:ln w="6350" cap="sq" cmpd="sng" algn="ctr">
            <a:solidFill>
              <a:schemeClr val="tx1">
                <a:lumMod val="75000"/>
                <a:lumOff val="25000"/>
              </a:schemeClr>
            </a:solidFill>
            <a:prstDash val="solid"/>
            <a:miter lim="800000"/>
          </a:ln>
          <a:effectLst/>
        </p:spPr>
      </p:sp>
      <p:sp>
        <p:nvSpPr>
          <p:cNvPr id="2" name="Title 1">
            <a:extLst>
              <a:ext uri="{FF2B5EF4-FFF2-40B4-BE49-F238E27FC236}">
                <a16:creationId xmlns:a16="http://schemas.microsoft.com/office/drawing/2014/main" id="{19032FDF-E258-592A-5AD5-AC77EC25D976}"/>
              </a:ext>
            </a:extLst>
          </p:cNvPr>
          <p:cNvSpPr>
            <a:spLocks noGrp="1"/>
          </p:cNvSpPr>
          <p:nvPr>
            <p:ph type="ctrTitle"/>
          </p:nvPr>
        </p:nvSpPr>
        <p:spPr>
          <a:xfrm>
            <a:off x="1243632" y="1559768"/>
            <a:ext cx="5068568" cy="731521"/>
          </a:xfrm>
        </p:spPr>
        <p:txBody>
          <a:bodyPr>
            <a:normAutofit/>
          </a:bodyPr>
          <a:lstStyle/>
          <a:p>
            <a:r>
              <a:rPr lang="en-US" sz="2800" dirty="0">
                <a:latin typeface="Corbel" panose="020B0503020204020204" pitchFamily="34" charset="0"/>
              </a:rPr>
              <a:t>Literature Review</a:t>
            </a:r>
          </a:p>
        </p:txBody>
      </p:sp>
      <p:sp>
        <p:nvSpPr>
          <p:cNvPr id="3" name="Subtitle 2">
            <a:extLst>
              <a:ext uri="{FF2B5EF4-FFF2-40B4-BE49-F238E27FC236}">
                <a16:creationId xmlns:a16="http://schemas.microsoft.com/office/drawing/2014/main" id="{0B9CA027-2FAE-6821-1FA8-9F7CB3899D82}"/>
              </a:ext>
            </a:extLst>
          </p:cNvPr>
          <p:cNvSpPr>
            <a:spLocks noGrp="1"/>
          </p:cNvSpPr>
          <p:nvPr>
            <p:ph type="subTitle" idx="1"/>
          </p:nvPr>
        </p:nvSpPr>
        <p:spPr>
          <a:xfrm>
            <a:off x="1243633" y="2478682"/>
            <a:ext cx="5068567" cy="3026594"/>
          </a:xfrm>
        </p:spPr>
        <p:txBody>
          <a:bodyPr>
            <a:normAutofit/>
          </a:bodyPr>
          <a:lstStyle/>
          <a:p>
            <a:pPr marL="285750" indent="-285750" algn="l">
              <a:buFont typeface="Courier New" panose="02070309020205020404" pitchFamily="49" charset="0"/>
              <a:buChar char="o"/>
            </a:pPr>
            <a:r>
              <a:rPr lang="en-US" dirty="0">
                <a:latin typeface="Corbel" panose="020B0503020204020204" pitchFamily="34" charset="0"/>
              </a:rPr>
              <a:t>There are many approaches that address various challenges such as occlusions, viewpoint variations, and complex backgrounds in vehicle re identification.</a:t>
            </a:r>
          </a:p>
          <a:p>
            <a:pPr marL="285750" indent="-285750" algn="l">
              <a:buFont typeface="Courier New" panose="02070309020205020404" pitchFamily="49" charset="0"/>
              <a:buChar char="o"/>
            </a:pPr>
            <a:r>
              <a:rPr lang="en-US" dirty="0">
                <a:latin typeface="Corbel" panose="020B0503020204020204" pitchFamily="34" charset="0"/>
              </a:rPr>
              <a:t>Some of them include the combination of appearance and motion information, the use of Transformer-based architectures, the incorporation of co-segmentation information, and the orientation-aware approach.</a:t>
            </a:r>
          </a:p>
        </p:txBody>
      </p:sp>
      <p:sp>
        <p:nvSpPr>
          <p:cNvPr id="41" name="Rectangle 40">
            <a:extLst>
              <a:ext uri="{FF2B5EF4-FFF2-40B4-BE49-F238E27FC236}">
                <a16:creationId xmlns:a16="http://schemas.microsoft.com/office/drawing/2014/main" id="{11F1DE27-CF00-44E4-8E7C-33D3D7655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7796" y="640856"/>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D31977CF-C50B-4A56-B3CE-AFC0558E80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59FEA35-CBAA-4788-991C-9BEDD81476F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23736" y="640855"/>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CA0F60-3A11-4E78-AB69-4A2A20ABDD5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932096" y="1286150"/>
            <a:ext cx="1691640"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32D295F6-5125-44AF-A486-BA7380B06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6055" y="0"/>
            <a:ext cx="4636008"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B4418D1-2243-9A84-CDB1-127837A03EAB}"/>
              </a:ext>
            </a:extLst>
          </p:cNvPr>
          <p:cNvPicPr>
            <a:picLocks noChangeAspect="1"/>
          </p:cNvPicPr>
          <p:nvPr/>
        </p:nvPicPr>
        <p:blipFill rotWithShape="1">
          <a:blip r:embed="rId5"/>
          <a:srcRect l="32078" r="31871" b="1"/>
          <a:stretch/>
        </p:blipFill>
        <p:spPr>
          <a:xfrm>
            <a:off x="7601473" y="-4151"/>
            <a:ext cx="4590464" cy="6816585"/>
          </a:xfrm>
          <a:prstGeom prst="rect">
            <a:avLst/>
          </a:prstGeom>
        </p:spPr>
      </p:pic>
      <p:pic>
        <p:nvPicPr>
          <p:cNvPr id="4" name="Recorded Sound">
            <a:hlinkClick r:id="" action="ppaction://media"/>
            <a:extLst>
              <a:ext uri="{FF2B5EF4-FFF2-40B4-BE49-F238E27FC236}">
                <a16:creationId xmlns:a16="http://schemas.microsoft.com/office/drawing/2014/main" id="{F2CEC024-7C71-32D1-1A3A-1EAB93432EE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6343316" y="5522046"/>
            <a:ext cx="406400" cy="406400"/>
          </a:xfrm>
          <a:prstGeom prst="rect">
            <a:avLst/>
          </a:prstGeom>
        </p:spPr>
      </p:pic>
    </p:spTree>
    <p:extLst>
      <p:ext uri="{BB962C8B-B14F-4D97-AF65-F5344CB8AC3E}">
        <p14:creationId xmlns:p14="http://schemas.microsoft.com/office/powerpoint/2010/main" val="2684443385"/>
      </p:ext>
    </p:extLst>
  </p:cSld>
  <p:clrMapOvr>
    <a:masterClrMapping/>
  </p:clrMapOvr>
  <mc:AlternateContent xmlns:mc="http://schemas.openxmlformats.org/markup-compatibility/2006">
    <mc:Choice xmlns:p14="http://schemas.microsoft.com/office/powerpoint/2010/main" Requires="p14">
      <p:transition spd="slow" p14:dur="2000" advTm="23206"/>
    </mc:Choice>
    <mc:Fallback>
      <p:transition spd="slow" advTm="23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20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lumOff val="5000"/>
          </a:schemeClr>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192707B-B929-41A7-9B41-E959A1C689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Close up of audio equipment">
            <a:extLst>
              <a:ext uri="{FF2B5EF4-FFF2-40B4-BE49-F238E27FC236}">
                <a16:creationId xmlns:a16="http://schemas.microsoft.com/office/drawing/2014/main" id="{D93950C9-7B12-17F1-2F35-6E0E62EB9B97}"/>
              </a:ext>
            </a:extLst>
          </p:cNvPr>
          <p:cNvPicPr>
            <a:picLocks noChangeAspect="1"/>
          </p:cNvPicPr>
          <p:nvPr/>
        </p:nvPicPr>
        <p:blipFill rotWithShape="1">
          <a:blip r:embed="rId4">
            <a:alphaModFix amt="35000"/>
          </a:blip>
          <a:srcRect t="15730"/>
          <a:stretch/>
        </p:blipFill>
        <p:spPr>
          <a:xfrm>
            <a:off x="0" y="0"/>
            <a:ext cx="12191980" cy="6857990"/>
          </a:xfrm>
          <a:prstGeom prst="rect">
            <a:avLst/>
          </a:prstGeom>
        </p:spPr>
      </p:pic>
      <p:sp>
        <p:nvSpPr>
          <p:cNvPr id="2" name="Title 1">
            <a:extLst>
              <a:ext uri="{FF2B5EF4-FFF2-40B4-BE49-F238E27FC236}">
                <a16:creationId xmlns:a16="http://schemas.microsoft.com/office/drawing/2014/main" id="{98447D0E-6847-730C-21FB-401D55CBE876}"/>
              </a:ext>
            </a:extLst>
          </p:cNvPr>
          <p:cNvSpPr>
            <a:spLocks noGrp="1"/>
          </p:cNvSpPr>
          <p:nvPr>
            <p:ph type="title"/>
          </p:nvPr>
        </p:nvSpPr>
        <p:spPr>
          <a:xfrm>
            <a:off x="1066800" y="642594"/>
            <a:ext cx="10058400" cy="1371600"/>
          </a:xfrm>
        </p:spPr>
        <p:txBody>
          <a:bodyPr>
            <a:normAutofit/>
          </a:bodyPr>
          <a:lstStyle/>
          <a:p>
            <a:r>
              <a:rPr lang="en-US">
                <a:latin typeface="Corbel" panose="020B0503020204020204" pitchFamily="34" charset="0"/>
              </a:rPr>
              <a:t>TECHNIQUES</a:t>
            </a:r>
          </a:p>
        </p:txBody>
      </p:sp>
      <p:sp>
        <p:nvSpPr>
          <p:cNvPr id="4" name="Rectangle: Folded Corner 3">
            <a:extLst>
              <a:ext uri="{FF2B5EF4-FFF2-40B4-BE49-F238E27FC236}">
                <a16:creationId xmlns:a16="http://schemas.microsoft.com/office/drawing/2014/main" id="{655A054C-6C52-934E-8B0B-E327C056420E}"/>
              </a:ext>
            </a:extLst>
          </p:cNvPr>
          <p:cNvSpPr/>
          <p:nvPr/>
        </p:nvSpPr>
        <p:spPr>
          <a:xfrm>
            <a:off x="506984" y="2251937"/>
            <a:ext cx="2394712" cy="2153919"/>
          </a:xfrm>
          <a:prstGeom prst="foldedCorner">
            <a:avLst/>
          </a:prstGeom>
          <a:effectLst>
            <a:glow rad="101600">
              <a:schemeClr val="accent2">
                <a:satMod val="175000"/>
                <a:alpha val="40000"/>
              </a:schemeClr>
            </a:glow>
            <a:softEdge rad="63500"/>
          </a:effectLst>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latin typeface="Corbel" panose="020B0503020204020204" pitchFamily="34" charset="0"/>
              </a:rPr>
              <a:t>1.	A Two-Stream Siamese Neural Network </a:t>
            </a:r>
          </a:p>
        </p:txBody>
      </p:sp>
      <p:sp>
        <p:nvSpPr>
          <p:cNvPr id="18" name="Rectangle 17">
            <a:extLst>
              <a:ext uri="{FF2B5EF4-FFF2-40B4-BE49-F238E27FC236}">
                <a16:creationId xmlns:a16="http://schemas.microsoft.com/office/drawing/2014/main" id="{8FB4235C-4505-46C7-AD8F-8769A1972F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noFill/>
          <a:ln w="6350" cap="sq" cmpd="sng" algn="ctr">
            <a:solidFill>
              <a:schemeClr val="tx1"/>
            </a:solidFill>
            <a:prstDash val="solid"/>
            <a:miter lim="800000"/>
          </a:ln>
          <a:effectLst>
            <a:softEdge rad="0"/>
          </a:effectLst>
        </p:spPr>
      </p:sp>
      <p:sp>
        <p:nvSpPr>
          <p:cNvPr id="5" name="Rectangle: Folded Corner 4">
            <a:extLst>
              <a:ext uri="{FF2B5EF4-FFF2-40B4-BE49-F238E27FC236}">
                <a16:creationId xmlns:a16="http://schemas.microsoft.com/office/drawing/2014/main" id="{42EB8322-E950-D1CF-1002-A6712CA14B74}"/>
              </a:ext>
            </a:extLst>
          </p:cNvPr>
          <p:cNvSpPr/>
          <p:nvPr/>
        </p:nvSpPr>
        <p:spPr>
          <a:xfrm>
            <a:off x="3401568" y="2275839"/>
            <a:ext cx="2394712" cy="2153919"/>
          </a:xfrm>
          <a:prstGeom prst="foldedCorner">
            <a:avLst/>
          </a:prstGeom>
          <a:solidFill>
            <a:schemeClr val="accent2"/>
          </a:solidFill>
          <a:effectLst>
            <a:glow rad="101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2.	</a:t>
            </a:r>
            <a:r>
              <a:rPr lang="en-US" dirty="0" err="1">
                <a:latin typeface="Corbel" panose="020B0503020204020204" pitchFamily="34" charset="0"/>
              </a:rPr>
              <a:t>TransReID</a:t>
            </a:r>
            <a:r>
              <a:rPr lang="en-US" dirty="0">
                <a:latin typeface="Corbel" panose="020B0503020204020204" pitchFamily="34" charset="0"/>
              </a:rPr>
              <a:t>: Transformer-based Object Re-Identification</a:t>
            </a:r>
          </a:p>
        </p:txBody>
      </p:sp>
      <p:sp>
        <p:nvSpPr>
          <p:cNvPr id="6" name="Rectangle: Folded Corner 5">
            <a:extLst>
              <a:ext uri="{FF2B5EF4-FFF2-40B4-BE49-F238E27FC236}">
                <a16:creationId xmlns:a16="http://schemas.microsoft.com/office/drawing/2014/main" id="{3DFC307C-5263-1970-EB72-B3FDD632B1BA}"/>
              </a:ext>
            </a:extLst>
          </p:cNvPr>
          <p:cNvSpPr/>
          <p:nvPr/>
        </p:nvSpPr>
        <p:spPr>
          <a:xfrm>
            <a:off x="6395722" y="2275839"/>
            <a:ext cx="2394712" cy="2165870"/>
          </a:xfrm>
          <a:prstGeom prst="foldedCorner">
            <a:avLst/>
          </a:prstGeom>
          <a:solidFill>
            <a:schemeClr val="accent2"/>
          </a:solidFill>
          <a:effectLst>
            <a:glow rad="101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3.	VOC-</a:t>
            </a:r>
            <a:r>
              <a:rPr lang="en-US" dirty="0" err="1">
                <a:latin typeface="Corbel" panose="020B0503020204020204" pitchFamily="34" charset="0"/>
              </a:rPr>
              <a:t>ReID</a:t>
            </a:r>
            <a:r>
              <a:rPr lang="en-US" dirty="0">
                <a:latin typeface="Corbel" panose="020B0503020204020204" pitchFamily="34" charset="0"/>
              </a:rPr>
              <a:t>: Vehicle Re-identification based on Vehicle-Orientation-Camera</a:t>
            </a:r>
          </a:p>
        </p:txBody>
      </p:sp>
      <p:sp>
        <p:nvSpPr>
          <p:cNvPr id="7" name="Rectangle: Folded Corner 6">
            <a:extLst>
              <a:ext uri="{FF2B5EF4-FFF2-40B4-BE49-F238E27FC236}">
                <a16:creationId xmlns:a16="http://schemas.microsoft.com/office/drawing/2014/main" id="{2559D88A-BAFD-72E9-ED54-2BFA5D68C864}"/>
              </a:ext>
            </a:extLst>
          </p:cNvPr>
          <p:cNvSpPr/>
          <p:nvPr/>
        </p:nvSpPr>
        <p:spPr>
          <a:xfrm>
            <a:off x="9256776" y="2245961"/>
            <a:ext cx="2428240" cy="2165870"/>
          </a:xfrm>
          <a:prstGeom prst="foldedCorner">
            <a:avLst/>
          </a:prstGeom>
          <a:solidFill>
            <a:schemeClr val="accent2"/>
          </a:solidFill>
          <a:effectLst>
            <a:glow rad="101600">
              <a:schemeClr val="accent2">
                <a:satMod val="175000"/>
                <a:alpha val="40000"/>
              </a:schemeClr>
            </a:glow>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Corbel" panose="020B0503020204020204" pitchFamily="34" charset="0"/>
              </a:rPr>
              <a:t>4.	Orientation-aware Vehicle Re-identification with Semantics-guided Part Attention Network</a:t>
            </a:r>
          </a:p>
        </p:txBody>
      </p:sp>
      <p:pic>
        <p:nvPicPr>
          <p:cNvPr id="9" name="Recorded Sound">
            <a:hlinkClick r:id="" action="ppaction://media"/>
            <a:extLst>
              <a:ext uri="{FF2B5EF4-FFF2-40B4-BE49-F238E27FC236}">
                <a16:creationId xmlns:a16="http://schemas.microsoft.com/office/drawing/2014/main" id="{7B1FDDB2-3E04-1198-C001-F8B5989DA8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759057" y="5839198"/>
            <a:ext cx="406400" cy="406400"/>
          </a:xfrm>
          <a:prstGeom prst="rect">
            <a:avLst/>
          </a:prstGeom>
        </p:spPr>
      </p:pic>
    </p:spTree>
    <p:extLst>
      <p:ext uri="{BB962C8B-B14F-4D97-AF65-F5344CB8AC3E}">
        <p14:creationId xmlns:p14="http://schemas.microsoft.com/office/powerpoint/2010/main" val="1465527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24599"/>
    </mc:Choice>
    <mc:Fallback>
      <p:transition spd="slow" advTm="245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9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Light reflection in a lens">
            <a:extLst>
              <a:ext uri="{FF2B5EF4-FFF2-40B4-BE49-F238E27FC236}">
                <a16:creationId xmlns:a16="http://schemas.microsoft.com/office/drawing/2014/main" id="{1337D9D7-7FED-C191-00B4-B8BFA51EB652}"/>
              </a:ext>
            </a:extLst>
          </p:cNvPr>
          <p:cNvPicPr>
            <a:picLocks noChangeAspect="1"/>
          </p:cNvPicPr>
          <p:nvPr/>
        </p:nvPicPr>
        <p:blipFill rotWithShape="1">
          <a:blip r:embed="rId4"/>
          <a:srcRect l="22200" r="35549" b="2"/>
          <a:stretch/>
        </p:blipFill>
        <p:spPr>
          <a:xfrm>
            <a:off x="190846" y="237744"/>
            <a:ext cx="4040033" cy="6382512"/>
          </a:xfrm>
          <a:prstGeom prst="rect">
            <a:avLst/>
          </a:prstGeom>
        </p:spPr>
      </p:pic>
      <p:sp>
        <p:nvSpPr>
          <p:cNvPr id="44" name="Rectangle 39">
            <a:extLst>
              <a:ext uri="{FF2B5EF4-FFF2-40B4-BE49-F238E27FC236}">
                <a16:creationId xmlns:a16="http://schemas.microsoft.com/office/drawing/2014/main" id="{BE7270DF-375F-4ECC-989A-D033E481AE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9465" y="237744"/>
            <a:ext cx="7652977"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0C6C79B-594A-59A1-6BE5-181125FC639C}"/>
              </a:ext>
            </a:extLst>
          </p:cNvPr>
          <p:cNvSpPr>
            <a:spLocks noGrp="1"/>
          </p:cNvSpPr>
          <p:nvPr>
            <p:ph type="title"/>
          </p:nvPr>
        </p:nvSpPr>
        <p:spPr>
          <a:xfrm>
            <a:off x="4965192" y="642593"/>
            <a:ext cx="6280826" cy="1247167"/>
          </a:xfrm>
        </p:spPr>
        <p:txBody>
          <a:bodyPr>
            <a:normAutofit/>
          </a:bodyPr>
          <a:lstStyle/>
          <a:p>
            <a:r>
              <a:rPr lang="en-US" dirty="0">
                <a:latin typeface="Corbel" panose="020B0503020204020204" pitchFamily="34" charset="0"/>
              </a:rPr>
              <a:t>HIGHLIGHTS</a:t>
            </a:r>
          </a:p>
        </p:txBody>
      </p:sp>
      <p:sp>
        <p:nvSpPr>
          <p:cNvPr id="3" name="Content Placeholder 2">
            <a:extLst>
              <a:ext uri="{FF2B5EF4-FFF2-40B4-BE49-F238E27FC236}">
                <a16:creationId xmlns:a16="http://schemas.microsoft.com/office/drawing/2014/main" id="{F76562BF-2188-D8FA-E9C8-26BB88DDBCD4}"/>
              </a:ext>
            </a:extLst>
          </p:cNvPr>
          <p:cNvSpPr>
            <a:spLocks noGrp="1"/>
          </p:cNvSpPr>
          <p:nvPr>
            <p:ph idx="1"/>
          </p:nvPr>
        </p:nvSpPr>
        <p:spPr>
          <a:xfrm>
            <a:off x="4965192" y="1960880"/>
            <a:ext cx="6280826" cy="4074160"/>
          </a:xfrm>
        </p:spPr>
        <p:txBody>
          <a:bodyPr>
            <a:noAutofit/>
          </a:bodyPr>
          <a:lstStyle/>
          <a:p>
            <a:pPr>
              <a:lnSpc>
                <a:spcPct val="90000"/>
              </a:lnSpc>
            </a:pPr>
            <a:r>
              <a:rPr lang="en-US" sz="1600" dirty="0">
                <a:latin typeface="Corbel" panose="020B0503020204020204" pitchFamily="34" charset="0"/>
              </a:rPr>
              <a:t>Two-stream architecture captures appearance and spatial features effectively and achieves high accuracy in vehicle re-identification with Robust feature representation and accurate matching</a:t>
            </a:r>
          </a:p>
          <a:p>
            <a:pPr>
              <a:lnSpc>
                <a:spcPct val="90000"/>
              </a:lnSpc>
            </a:pPr>
            <a:r>
              <a:rPr lang="en-US" sz="1600" dirty="0" err="1">
                <a:latin typeface="Corbel" panose="020B0503020204020204" pitchFamily="34" charset="0"/>
              </a:rPr>
              <a:t>TransReID</a:t>
            </a:r>
            <a:r>
              <a:rPr lang="en-US" sz="1600" dirty="0">
                <a:latin typeface="Corbel" panose="020B0503020204020204" pitchFamily="34" charset="0"/>
              </a:rPr>
              <a:t> applies transformer-based models for object re-identification. It captures long-range dependencies and complex relationships. It achieves state-of-the-art performance in vehicle re-identification.</a:t>
            </a:r>
          </a:p>
          <a:p>
            <a:pPr>
              <a:lnSpc>
                <a:spcPct val="90000"/>
              </a:lnSpc>
            </a:pPr>
            <a:r>
              <a:rPr lang="en-US" sz="1600" dirty="0">
                <a:latin typeface="Corbel" panose="020B0503020204020204" pitchFamily="34" charset="0"/>
              </a:rPr>
              <a:t>VOC-</a:t>
            </a:r>
            <a:r>
              <a:rPr lang="en-US" sz="1600" dirty="0" err="1">
                <a:latin typeface="Corbel" panose="020B0503020204020204" pitchFamily="34" charset="0"/>
              </a:rPr>
              <a:t>ReID</a:t>
            </a:r>
            <a:r>
              <a:rPr lang="en-US" sz="1600" dirty="0">
                <a:latin typeface="Corbel" panose="020B0503020204020204" pitchFamily="34" charset="0"/>
              </a:rPr>
              <a:t> utilizes vehicle-object co-segmentation for improved feature representation. It Handles partial occlusions and background clutter effectively and enhances feature representation and matching accuracy.</a:t>
            </a:r>
          </a:p>
          <a:p>
            <a:pPr>
              <a:lnSpc>
                <a:spcPct val="90000"/>
              </a:lnSpc>
            </a:pPr>
            <a:r>
              <a:rPr lang="en-US" sz="1600" dirty="0">
                <a:latin typeface="Corbel" panose="020B0503020204020204" pitchFamily="34" charset="0"/>
              </a:rPr>
              <a:t>Orientation-Aware considers vehicle orientation information for better matching and improves matching performance in challenging scenarios. It Provides enhanced accuracy and robustness in orientation variations</a:t>
            </a:r>
          </a:p>
        </p:txBody>
      </p:sp>
      <p:pic>
        <p:nvPicPr>
          <p:cNvPr id="4" name="Recorded Sound">
            <a:hlinkClick r:id="" action="ppaction://media"/>
            <a:extLst>
              <a:ext uri="{FF2B5EF4-FFF2-40B4-BE49-F238E27FC236}">
                <a16:creationId xmlns:a16="http://schemas.microsoft.com/office/drawing/2014/main" id="{3840781F-C266-1CD5-0F85-6CBA0DCFE0B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45178" y="5831840"/>
            <a:ext cx="406400" cy="406400"/>
          </a:xfrm>
          <a:prstGeom prst="rect">
            <a:avLst/>
          </a:prstGeom>
        </p:spPr>
      </p:pic>
    </p:spTree>
    <p:extLst>
      <p:ext uri="{BB962C8B-B14F-4D97-AF65-F5344CB8AC3E}">
        <p14:creationId xmlns:p14="http://schemas.microsoft.com/office/powerpoint/2010/main" val="901423002"/>
      </p:ext>
    </p:extLst>
  </p:cSld>
  <p:clrMapOvr>
    <a:masterClrMapping/>
  </p:clrMapOvr>
  <mc:AlternateContent xmlns:mc="http://schemas.openxmlformats.org/markup-compatibility/2006">
    <mc:Choice xmlns:p14="http://schemas.microsoft.com/office/powerpoint/2010/main" Requires="p14">
      <p:transition spd="slow" p14:dur="2000" advTm="133385"/>
    </mc:Choice>
    <mc:Fallback>
      <p:transition spd="slow" advTm="13338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338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effectLst/>
      </p:bgPr>
    </p:bg>
    <p:spTree>
      <p:nvGrpSpPr>
        <p:cNvPr id="1" name=""/>
        <p:cNvGrpSpPr/>
        <p:nvPr/>
      </p:nvGrpSpPr>
      <p:grpSpPr>
        <a:xfrm>
          <a:off x="0" y="0"/>
          <a:ext cx="0" cy="0"/>
          <a:chOff x="0" y="0"/>
          <a:chExt cx="0" cy="0"/>
        </a:xfrm>
      </p:grpSpPr>
      <p:sp>
        <p:nvSpPr>
          <p:cNvPr id="49" name="Rectangle 43">
            <a:extLst>
              <a:ext uri="{FF2B5EF4-FFF2-40B4-BE49-F238E27FC236}">
                <a16:creationId xmlns:a16="http://schemas.microsoft.com/office/drawing/2014/main" id="{4967F423-D21C-4F37-A0B7-750026A171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50" name="Rectangle 45">
            <a:extLst>
              <a:ext uri="{FF2B5EF4-FFF2-40B4-BE49-F238E27FC236}">
                <a16:creationId xmlns:a16="http://schemas.microsoft.com/office/drawing/2014/main" id="{8917CB29-1CFA-4437-9DFF-288C6BDF2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gradFill>
            <a:gsLst>
              <a:gs pos="0">
                <a:schemeClr val="bg2">
                  <a:tint val="90000"/>
                  <a:shade val="92000"/>
                  <a:satMod val="160000"/>
                </a:schemeClr>
              </a:gs>
              <a:gs pos="77000">
                <a:schemeClr val="bg2">
                  <a:tint val="100000"/>
                  <a:shade val="73000"/>
                  <a:satMod val="155000"/>
                </a:schemeClr>
              </a:gs>
              <a:gs pos="100000">
                <a:schemeClr val="bg2">
                  <a:tint val="100000"/>
                  <a:shade val="67000"/>
                  <a:satMod val="14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7" name="Picture 26" descr="Maze">
            <a:extLst>
              <a:ext uri="{FF2B5EF4-FFF2-40B4-BE49-F238E27FC236}">
                <a16:creationId xmlns:a16="http://schemas.microsoft.com/office/drawing/2014/main" id="{1DA9BB04-8C05-E975-63DD-58858A6FA994}"/>
              </a:ext>
            </a:extLst>
          </p:cNvPr>
          <p:cNvPicPr>
            <a:picLocks noChangeAspect="1"/>
          </p:cNvPicPr>
          <p:nvPr/>
        </p:nvPicPr>
        <p:blipFill rotWithShape="1">
          <a:blip r:embed="rId4">
            <a:duotone>
              <a:schemeClr val="accent1">
                <a:shade val="45000"/>
                <a:satMod val="135000"/>
              </a:schemeClr>
              <a:prstClr val="white"/>
            </a:duotone>
            <a:alphaModFix amt="75000"/>
          </a:blip>
          <a:srcRect t="23391" r="9091"/>
          <a:stretch/>
        </p:blipFill>
        <p:spPr>
          <a:xfrm>
            <a:off x="20" y="0"/>
            <a:ext cx="12191980" cy="6857990"/>
          </a:xfrm>
          <a:prstGeom prst="rect">
            <a:avLst/>
          </a:prstGeom>
        </p:spPr>
      </p:pic>
      <p:sp>
        <p:nvSpPr>
          <p:cNvPr id="48" name="Rectangle 47">
            <a:extLst>
              <a:ext uri="{FF2B5EF4-FFF2-40B4-BE49-F238E27FC236}">
                <a16:creationId xmlns:a16="http://schemas.microsoft.com/office/drawing/2014/main" id="{974B3FCD-8C3F-4E4F-9345-DA65826071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4393" y="237744"/>
            <a:ext cx="7652977" cy="6382512"/>
          </a:xfrm>
          <a:prstGeom prst="rect">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EDC859A-E0BC-5016-D5C0-30AC9117842D}"/>
              </a:ext>
            </a:extLst>
          </p:cNvPr>
          <p:cNvSpPr>
            <a:spLocks noGrp="1"/>
          </p:cNvSpPr>
          <p:nvPr>
            <p:ph type="title"/>
          </p:nvPr>
        </p:nvSpPr>
        <p:spPr>
          <a:xfrm>
            <a:off x="868680" y="642594"/>
            <a:ext cx="6281928" cy="962676"/>
          </a:xfrm>
        </p:spPr>
        <p:txBody>
          <a:bodyPr vert="horz" lIns="91440" tIns="45720" rIns="91440" bIns="45720" rtlCol="0" anchor="ctr">
            <a:normAutofit/>
          </a:bodyPr>
          <a:lstStyle/>
          <a:p>
            <a:r>
              <a:rPr lang="en-US" sz="3200" dirty="0">
                <a:solidFill>
                  <a:schemeClr val="tx1">
                    <a:lumMod val="75000"/>
                    <a:lumOff val="25000"/>
                  </a:schemeClr>
                </a:solidFill>
                <a:latin typeface="Corbel" panose="020B0503020204020204" pitchFamily="34" charset="0"/>
              </a:rPr>
              <a:t>LIMITATIONS</a:t>
            </a:r>
          </a:p>
        </p:txBody>
      </p:sp>
      <p:sp>
        <p:nvSpPr>
          <p:cNvPr id="4" name="Text Placeholder 3">
            <a:extLst>
              <a:ext uri="{FF2B5EF4-FFF2-40B4-BE49-F238E27FC236}">
                <a16:creationId xmlns:a16="http://schemas.microsoft.com/office/drawing/2014/main" id="{D347FF05-40A8-76ED-539C-8A0C6639D4CD}"/>
              </a:ext>
            </a:extLst>
          </p:cNvPr>
          <p:cNvSpPr>
            <a:spLocks noGrp="1"/>
          </p:cNvSpPr>
          <p:nvPr>
            <p:ph type="body" sz="half" idx="2"/>
          </p:nvPr>
        </p:nvSpPr>
        <p:spPr>
          <a:xfrm>
            <a:off x="868680" y="1605280"/>
            <a:ext cx="6281928" cy="4429760"/>
          </a:xfrm>
        </p:spPr>
        <p:txBody>
          <a:bodyPr vert="horz" lIns="91440" tIns="45720" rIns="91440" bIns="45720" rtlCol="0">
            <a:normAutofit/>
          </a:bodyPr>
          <a:lstStyle/>
          <a:p>
            <a:pPr indent="-182880">
              <a:lnSpc>
                <a:spcPct val="100000"/>
              </a:lnSpc>
              <a:buFont typeface="Garamond" pitchFamily="18" charset="0"/>
              <a:buChar char="◦"/>
            </a:pPr>
            <a:r>
              <a:rPr lang="en-US" sz="1600" dirty="0">
                <a:solidFill>
                  <a:schemeClr val="tx1">
                    <a:lumMod val="75000"/>
                    <a:lumOff val="25000"/>
                  </a:schemeClr>
                </a:solidFill>
                <a:latin typeface="Corbel" panose="020B0503020204020204" pitchFamily="34" charset="0"/>
              </a:rPr>
              <a:t>The limited investigation of more complex approaches, such as multi-scale features or attention mechanisms. Limited datasets and relatively smaller-scale tests and evaluations may hinder generalizability.</a:t>
            </a:r>
          </a:p>
          <a:p>
            <a:pPr indent="-182880">
              <a:lnSpc>
                <a:spcPct val="100000"/>
              </a:lnSpc>
              <a:buFont typeface="Garamond" pitchFamily="18" charset="0"/>
              <a:buChar char="◦"/>
            </a:pPr>
            <a:r>
              <a:rPr lang="en-US" sz="1600" dirty="0">
                <a:solidFill>
                  <a:schemeClr val="tx1">
                    <a:lumMod val="75000"/>
                    <a:lumOff val="25000"/>
                  </a:schemeClr>
                </a:solidFill>
                <a:latin typeface="Corbel" panose="020B0503020204020204" pitchFamily="34" charset="0"/>
              </a:rPr>
              <a:t>The lack of thorough evaluation and comparison with other cutting-edge techniques in the vehicle re-identification field. Limited investigation of architectural modifications or vehicle-specific enhancements.</a:t>
            </a:r>
          </a:p>
          <a:p>
            <a:pPr indent="-182880">
              <a:lnSpc>
                <a:spcPct val="100000"/>
              </a:lnSpc>
              <a:buFont typeface="Garamond" pitchFamily="18" charset="0"/>
              <a:buChar char="◦"/>
            </a:pPr>
            <a:r>
              <a:rPr lang="en-US" sz="1600" dirty="0">
                <a:solidFill>
                  <a:schemeClr val="tx1">
                    <a:lumMod val="75000"/>
                    <a:lumOff val="25000"/>
                  </a:schemeClr>
                </a:solidFill>
                <a:latin typeface="Corbel" panose="020B0503020204020204" pitchFamily="34" charset="0"/>
              </a:rPr>
              <a:t>Due to the co-segmentation component, computational complexity is relatively higher. Only a limited number of real-time applications and larger datasets have been explored.</a:t>
            </a:r>
          </a:p>
          <a:p>
            <a:pPr indent="-182880">
              <a:lnSpc>
                <a:spcPct val="100000"/>
              </a:lnSpc>
              <a:buFont typeface="Garamond" pitchFamily="18" charset="0"/>
              <a:buChar char="◦"/>
            </a:pPr>
            <a:r>
              <a:rPr lang="en-US" sz="1600" dirty="0">
                <a:solidFill>
                  <a:schemeClr val="tx1">
                    <a:lumMod val="75000"/>
                    <a:lumOff val="25000"/>
                  </a:schemeClr>
                </a:solidFill>
                <a:latin typeface="Corbel" panose="020B0503020204020204" pitchFamily="34" charset="0"/>
              </a:rPr>
              <a:t>Limited comparison with cutting-edge techniques and evaluation on large-scale datasets. Possible difficulties in generalizing to many real-world settings and variations.</a:t>
            </a:r>
          </a:p>
          <a:p>
            <a:pPr indent="-182880">
              <a:lnSpc>
                <a:spcPct val="100000"/>
              </a:lnSpc>
              <a:buFont typeface="Garamond" pitchFamily="18" charset="0"/>
              <a:buChar char="◦"/>
            </a:pPr>
            <a:endParaRPr lang="en-US" dirty="0">
              <a:solidFill>
                <a:schemeClr val="tx1">
                  <a:lumMod val="75000"/>
                  <a:lumOff val="25000"/>
                </a:schemeClr>
              </a:solidFill>
            </a:endParaRPr>
          </a:p>
        </p:txBody>
      </p:sp>
      <p:pic>
        <p:nvPicPr>
          <p:cNvPr id="5" name="Recorded Sound">
            <a:hlinkClick r:id="" action="ppaction://media"/>
            <a:extLst>
              <a:ext uri="{FF2B5EF4-FFF2-40B4-BE49-F238E27FC236}">
                <a16:creationId xmlns:a16="http://schemas.microsoft.com/office/drawing/2014/main" id="{9DCE6C65-3548-3835-1F88-C30E6C74BA5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64800" y="5982802"/>
            <a:ext cx="406400" cy="406400"/>
          </a:xfrm>
          <a:prstGeom prst="rect">
            <a:avLst/>
          </a:prstGeom>
        </p:spPr>
      </p:pic>
    </p:spTree>
    <p:extLst>
      <p:ext uri="{BB962C8B-B14F-4D97-AF65-F5344CB8AC3E}">
        <p14:creationId xmlns:p14="http://schemas.microsoft.com/office/powerpoint/2010/main" val="22612742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2000" advTm="50142"/>
    </mc:Choice>
    <mc:Fallback>
      <p:transition spd="slow" advTm="50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14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455F7F3-3A58-4BBB-95C7-CF706F9FFA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3AE3D314-6F93-4D91-8C0F-E92657F465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696" y="237744"/>
            <a:ext cx="4419599" cy="6382512"/>
          </a:xfrm>
          <a:prstGeom prst="rect">
            <a:avLst/>
          </a:prstGeom>
          <a:solidFill>
            <a:schemeClr val="bg2"/>
          </a:solidFill>
          <a:ln w="6350" cap="flat" cmpd="sng" algn="ctr">
            <a:noFill/>
            <a:prstDash val="solid"/>
          </a:ln>
          <a:effectLst>
            <a:softEdge rad="0"/>
          </a:effectLst>
        </p:spPr>
      </p:sp>
      <p:sp>
        <p:nvSpPr>
          <p:cNvPr id="2" name="Title 1">
            <a:extLst>
              <a:ext uri="{FF2B5EF4-FFF2-40B4-BE49-F238E27FC236}">
                <a16:creationId xmlns:a16="http://schemas.microsoft.com/office/drawing/2014/main" id="{7CD4E490-0F9A-3B5F-69CF-7C065267027D}"/>
              </a:ext>
            </a:extLst>
          </p:cNvPr>
          <p:cNvSpPr>
            <a:spLocks noGrp="1"/>
          </p:cNvSpPr>
          <p:nvPr>
            <p:ph type="title"/>
          </p:nvPr>
        </p:nvSpPr>
        <p:spPr>
          <a:xfrm>
            <a:off x="573409" y="559477"/>
            <a:ext cx="3765200" cy="5709931"/>
          </a:xfrm>
        </p:spPr>
        <p:txBody>
          <a:bodyPr>
            <a:normAutofit/>
          </a:bodyPr>
          <a:lstStyle/>
          <a:p>
            <a:pPr algn="ctr"/>
            <a:br>
              <a:rPr lang="en-US" sz="3700" dirty="0"/>
            </a:br>
            <a:r>
              <a:rPr lang="en-US" sz="2000" dirty="0">
                <a:latin typeface="Corbel" panose="020B0503020204020204" pitchFamily="34" charset="0"/>
              </a:rPr>
              <a:t>APPLICATIONS OF VEHICLE RE IDENTIFICATION IN CURRENT RESEARCH</a:t>
            </a:r>
          </a:p>
        </p:txBody>
      </p:sp>
      <p:graphicFrame>
        <p:nvGraphicFramePr>
          <p:cNvPr id="40" name="Content Placeholder 2">
            <a:extLst>
              <a:ext uri="{FF2B5EF4-FFF2-40B4-BE49-F238E27FC236}">
                <a16:creationId xmlns:a16="http://schemas.microsoft.com/office/drawing/2014/main" id="{13A62354-1356-8561-DCA4-971164F5663B}"/>
              </a:ext>
            </a:extLst>
          </p:cNvPr>
          <p:cNvGraphicFramePr>
            <a:graphicFrameLocks noGrp="1"/>
          </p:cNvGraphicFramePr>
          <p:nvPr>
            <p:ph idx="1"/>
            <p:extLst>
              <p:ext uri="{D42A27DB-BD31-4B8C-83A1-F6EECF244321}">
                <p14:modId xmlns:p14="http://schemas.microsoft.com/office/powerpoint/2010/main" val="1621462534"/>
              </p:ext>
            </p:extLst>
          </p:nvPr>
        </p:nvGraphicFramePr>
        <p:xfrm>
          <a:off x="5191760" y="142240"/>
          <a:ext cx="7000240" cy="6573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Recorded Sound">
            <a:hlinkClick r:id="" action="ppaction://media"/>
            <a:extLst>
              <a:ext uri="{FF2B5EF4-FFF2-40B4-BE49-F238E27FC236}">
                <a16:creationId xmlns:a16="http://schemas.microsoft.com/office/drawing/2014/main" id="{2FD1386C-54BC-753E-81D6-A4FCE7A8781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50904" y="6066208"/>
            <a:ext cx="406400" cy="406400"/>
          </a:xfrm>
          <a:prstGeom prst="rect">
            <a:avLst/>
          </a:prstGeom>
        </p:spPr>
      </p:pic>
    </p:spTree>
    <p:extLst>
      <p:ext uri="{BB962C8B-B14F-4D97-AF65-F5344CB8AC3E}">
        <p14:creationId xmlns:p14="http://schemas.microsoft.com/office/powerpoint/2010/main" val="3059426095"/>
      </p:ext>
    </p:extLst>
  </p:cSld>
  <p:clrMapOvr>
    <a:masterClrMapping/>
  </p:clrMapOvr>
  <mc:AlternateContent xmlns:mc="http://schemas.openxmlformats.org/markup-compatibility/2006">
    <mc:Choice xmlns:p14="http://schemas.microsoft.com/office/powerpoint/2010/main" Requires="p14">
      <p:transition spd="slow" p14:dur="2000" advTm="44731"/>
    </mc:Choice>
    <mc:Fallback>
      <p:transition spd="slow" advTm="447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73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docProps/app.xml><?xml version="1.0" encoding="utf-8"?>
<Properties xmlns="http://schemas.openxmlformats.org/officeDocument/2006/extended-properties" xmlns:vt="http://schemas.openxmlformats.org/officeDocument/2006/docPropsVTypes">
  <Template>TM03457510[[fn=Savon]]</Template>
  <TotalTime>325</TotalTime>
  <Words>1220</Words>
  <Application>Microsoft Office PowerPoint</Application>
  <PresentationFormat>Widescreen</PresentationFormat>
  <Paragraphs>60</Paragraphs>
  <Slides>14</Slides>
  <Notes>0</Notes>
  <HiddenSlides>0</HiddenSlides>
  <MMClips>14</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Century Gothic</vt:lpstr>
      <vt:lpstr>Corbel</vt:lpstr>
      <vt:lpstr>Courier New</vt:lpstr>
      <vt:lpstr>Garamond</vt:lpstr>
      <vt:lpstr>Savon</vt:lpstr>
      <vt:lpstr>Vehicle Re identification in Deep Learning domain: Computer Vision</vt:lpstr>
      <vt:lpstr>TABLE OF CONTENTS</vt:lpstr>
      <vt:lpstr>Vehicle re identification in deep learning</vt:lpstr>
      <vt:lpstr>State-Of-the-Art Techniques list in Vehicle Re identification:</vt:lpstr>
      <vt:lpstr>Literature Review</vt:lpstr>
      <vt:lpstr>TECHNIQUES</vt:lpstr>
      <vt:lpstr>HIGHLIGHTS</vt:lpstr>
      <vt:lpstr>LIMITATIONS</vt:lpstr>
      <vt:lpstr> APPLICATIONS OF VEHICLE RE IDENTIFICATION IN CURRENT RESEARCH</vt:lpstr>
      <vt:lpstr>POTENTIAL FUTURE DEVELOPMENTS</vt:lpstr>
      <vt:lpstr>CHALLENGES</vt:lpstr>
      <vt:lpstr>POTENTIAL SOLUTIONS</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Vehicle Re identification in Deep Learning domain: Computer Vision</dc:title>
  <dc:creator>lava kumar saripudi</dc:creator>
  <cp:lastModifiedBy>lava kumar saripudi</cp:lastModifiedBy>
  <cp:revision>2</cp:revision>
  <dcterms:created xsi:type="dcterms:W3CDTF">2023-05-08T21:58:17Z</dcterms:created>
  <dcterms:modified xsi:type="dcterms:W3CDTF">2023-05-09T03:24:15Z</dcterms:modified>
</cp:coreProperties>
</file>